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1"/>
    <p:sldId id="257" r:id="rId122"/>
    <p:sldId id="258" r:id="rId123"/>
    <p:sldId id="259" r:id="rId124"/>
    <p:sldId id="260" r:id="rId125"/>
    <p:sldId id="261" r:id="rId126"/>
    <p:sldId id="262" r:id="rId127"/>
    <p:sldId id="263" r:id="rId128"/>
    <p:sldId id="264" r:id="rId129"/>
    <p:sldId id="265" r:id="rId130"/>
    <p:sldId id="266" r:id="rId131"/>
    <p:sldId id="267" r:id="rId132"/>
    <p:sldId id="268" r:id="rId133"/>
    <p:sldId id="269" r:id="rId134"/>
    <p:sldId id="270" r:id="rId135"/>
    <p:sldId id="271" r:id="rId136"/>
    <p:sldId id="272" r:id="rId137"/>
    <p:sldId id="273" r:id="rId138"/>
    <p:sldId id="274" r:id="rId139"/>
    <p:sldId id="275" r:id="rId140"/>
    <p:sldId id="276" r:id="rId141"/>
    <p:sldId id="277" r:id="rId142"/>
    <p:sldId id="278" r:id="rId143"/>
    <p:sldId id="279" r:id="rId144"/>
    <p:sldId id="280" r:id="rId145"/>
    <p:sldId id="281" r:id="rId146"/>
    <p:sldId id="282" r:id="rId147"/>
    <p:sldId id="283" r:id="rId148"/>
    <p:sldId id="284" r:id="rId149"/>
    <p:sldId id="285" r:id="rId150"/>
    <p:sldId id="286" r:id="rId151"/>
    <p:sldId id="287" r:id="rId152"/>
    <p:sldId id="288" r:id="rId153"/>
    <p:sldId id="289" r:id="rId154"/>
    <p:sldId id="290" r:id="rId155"/>
    <p:sldId id="291" r:id="rId156"/>
    <p:sldId id="292" r:id="rId157"/>
    <p:sldId id="293" r:id="rId158"/>
    <p:sldId id="294" r:id="rId159"/>
    <p:sldId id="295" r:id="rId160"/>
    <p:sldId id="296" r:id="rId161"/>
    <p:sldId id="297" r:id="rId162"/>
  </p:sldIdLst>
  <p:sldSz cx="18288000" cy="10287000"/>
  <p:notesSz cx="6858000" cy="9144000"/>
  <p:embeddedFontLst>
    <p:embeddedFont>
      <p:font typeface="Libre Baskerville" charset="1" panose="02000000000000000000"/>
      <p:regular r:id="rId6"/>
    </p:embeddedFont>
    <p:embeddedFont>
      <p:font typeface="Libre Baskerville Bold" charset="1" panose="02000000000000000000"/>
      <p:regular r:id="rId7"/>
    </p:embeddedFont>
    <p:embeddedFont>
      <p:font typeface="Libre Baskerville Italics" charset="1" panose="02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Noto Sans" charset="1" panose="020B0502040504020204"/>
      <p:regular r:id="rId13"/>
    </p:embeddedFont>
    <p:embeddedFont>
      <p:font typeface="Noto Sans Bold" charset="1" panose="020B0802040504020204"/>
      <p:regular r:id="rId14"/>
    </p:embeddedFont>
    <p:embeddedFont>
      <p:font typeface="Noto Sans Italics" charset="1" panose="020B0502040504090204"/>
      <p:regular r:id="rId15"/>
    </p:embeddedFont>
    <p:embeddedFont>
      <p:font typeface="Noto Sans Bold Italics" charset="1" panose="020B0802040504090204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DM Sans Bold Italics" charset="1" panose="00000000000000000000"/>
      <p:regular r:id="rId20"/>
    </p:embeddedFont>
    <p:embeddedFont>
      <p:font typeface="Migra Extra-Light" charset="1" panose="00000300000000000000"/>
      <p:regular r:id="rId21"/>
    </p:embeddedFont>
    <p:embeddedFont>
      <p:font typeface="Migra Extra-Light Italics" charset="1" panose="00000300000000000000"/>
      <p:regular r:id="rId22"/>
    </p:embeddedFont>
    <p:embeddedFont>
      <p:font typeface="Migra Ultra-Bold" charset="1" panose="00000900000000000000"/>
      <p:regular r:id="rId23"/>
    </p:embeddedFont>
    <p:embeddedFont>
      <p:font typeface="Migra Ultra-Bold Italics" charset="1" panose="00000900000000000000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  <p:embeddedFont>
      <p:font typeface="Canva Sans Italics" charset="1" panose="020B0503030501040103"/>
      <p:regular r:id="rId27"/>
    </p:embeddedFont>
    <p:embeddedFont>
      <p:font typeface="Canva Sans Bold Italics" charset="1" panose="020B0803030501040103"/>
      <p:regular r:id="rId28"/>
    </p:embeddedFont>
    <p:embeddedFont>
      <p:font typeface="Canva Sans Medium" charset="1" panose="020B0603030501040103"/>
      <p:regular r:id="rId29"/>
    </p:embeddedFont>
    <p:embeddedFont>
      <p:font typeface="Canva Sans Medium Italics" charset="1" panose="020B0603030501040103"/>
      <p:regular r:id="rId30"/>
    </p:embeddedFont>
    <p:embeddedFont>
      <p:font typeface="Aileron" charset="1" panose="00000500000000000000"/>
      <p:regular r:id="rId31"/>
    </p:embeddedFont>
    <p:embeddedFont>
      <p:font typeface="Aileron Bold" charset="1" panose="00000800000000000000"/>
      <p:regular r:id="rId32"/>
    </p:embeddedFont>
    <p:embeddedFont>
      <p:font typeface="Aileron Italics" charset="1" panose="00000500000000000000"/>
      <p:regular r:id="rId33"/>
    </p:embeddedFont>
    <p:embeddedFont>
      <p:font typeface="Aileron Bold Italics" charset="1" panose="00000800000000000000"/>
      <p:regular r:id="rId34"/>
    </p:embeddedFont>
    <p:embeddedFont>
      <p:font typeface="Aileron Thin" charset="1" panose="00000300000000000000"/>
      <p:regular r:id="rId35"/>
    </p:embeddedFont>
    <p:embeddedFont>
      <p:font typeface="Aileron Thin Italics" charset="1" panose="00000300000000000000"/>
      <p:regular r:id="rId36"/>
    </p:embeddedFont>
    <p:embeddedFont>
      <p:font typeface="Aileron Light" charset="1" panose="00000400000000000000"/>
      <p:regular r:id="rId37"/>
    </p:embeddedFont>
    <p:embeddedFont>
      <p:font typeface="Aileron Light Italics" charset="1" panose="00000400000000000000"/>
      <p:regular r:id="rId38"/>
    </p:embeddedFont>
    <p:embeddedFont>
      <p:font typeface="Aileron Ultra-Bold" charset="1" panose="00000A00000000000000"/>
      <p:regular r:id="rId39"/>
    </p:embeddedFont>
    <p:embeddedFont>
      <p:font typeface="Aileron Ultra-Bold Italics" charset="1" panose="00000A00000000000000"/>
      <p:regular r:id="rId40"/>
    </p:embeddedFont>
    <p:embeddedFont>
      <p:font typeface="Aileron Heavy" charset="1" panose="00000A00000000000000"/>
      <p:regular r:id="rId41"/>
    </p:embeddedFont>
    <p:embeddedFont>
      <p:font typeface="Aileron Heavy Italics" charset="1" panose="00000A00000000000000"/>
      <p:regular r:id="rId42"/>
    </p:embeddedFont>
    <p:embeddedFont>
      <p:font typeface="Fira Sans" charset="1" panose="020B0503050000020004"/>
      <p:regular r:id="rId43"/>
    </p:embeddedFont>
    <p:embeddedFont>
      <p:font typeface="Fira Sans Bold" charset="1" panose="020B0803050000020004"/>
      <p:regular r:id="rId44"/>
    </p:embeddedFont>
    <p:embeddedFont>
      <p:font typeface="Fira Sans Italics" charset="1" panose="020B0503050000020004"/>
      <p:regular r:id="rId45"/>
    </p:embeddedFont>
    <p:embeddedFont>
      <p:font typeface="Fira Sans Bold Italics" charset="1" panose="020B0803050000020004"/>
      <p:regular r:id="rId46"/>
    </p:embeddedFont>
    <p:embeddedFont>
      <p:font typeface="Fira Sans Thin" charset="1" panose="020B0303050000020004"/>
      <p:regular r:id="rId47"/>
    </p:embeddedFont>
    <p:embeddedFont>
      <p:font typeface="Fira Sans Thin Italics" charset="1" panose="020B0303050000020004"/>
      <p:regular r:id="rId48"/>
    </p:embeddedFont>
    <p:embeddedFont>
      <p:font typeface="Fira Sans Extra-Light" charset="1" panose="020B0403050000020004"/>
      <p:regular r:id="rId49"/>
    </p:embeddedFont>
    <p:embeddedFont>
      <p:font typeface="Fira Sans Extra-Light Italics" charset="1" panose="020B0403050000020004"/>
      <p:regular r:id="rId50"/>
    </p:embeddedFont>
    <p:embeddedFont>
      <p:font typeface="Fira Sans Light" charset="1" panose="020B0403050000020004"/>
      <p:regular r:id="rId51"/>
    </p:embeddedFont>
    <p:embeddedFont>
      <p:font typeface="Fira Sans Light Italics" charset="1" panose="020B0403050000020004"/>
      <p:regular r:id="rId52"/>
    </p:embeddedFont>
    <p:embeddedFont>
      <p:font typeface="Fira Sans Medium" charset="1" panose="020B0603050000020004"/>
      <p:regular r:id="rId53"/>
    </p:embeddedFont>
    <p:embeddedFont>
      <p:font typeface="Fira Sans Medium Italics" charset="1" panose="020B0603050000020004"/>
      <p:regular r:id="rId54"/>
    </p:embeddedFont>
    <p:embeddedFont>
      <p:font typeface="Fira Sans Semi-Bold" charset="1" panose="020B0603050000020004"/>
      <p:regular r:id="rId55"/>
    </p:embeddedFont>
    <p:embeddedFont>
      <p:font typeface="Fira Sans Semi-Bold Italics" charset="1" panose="020B0703050000020004"/>
      <p:regular r:id="rId56"/>
    </p:embeddedFont>
    <p:embeddedFont>
      <p:font typeface="Fira Sans Ultra-Bold" charset="1" panose="020B0903050000020004"/>
      <p:regular r:id="rId57"/>
    </p:embeddedFont>
    <p:embeddedFont>
      <p:font typeface="Fira Sans Ultra-Bold Italics" charset="1" panose="020B0903050000020004"/>
      <p:regular r:id="rId58"/>
    </p:embeddedFont>
    <p:embeddedFont>
      <p:font typeface="Fira Sans Heavy" charset="1" panose="020B0A03050000020004"/>
      <p:regular r:id="rId59"/>
    </p:embeddedFont>
    <p:embeddedFont>
      <p:font typeface="Fira Sans Heavy Italics" charset="1" panose="020B0A03050000020004"/>
      <p:regular r:id="rId60"/>
    </p:embeddedFont>
    <p:embeddedFont>
      <p:font typeface="Open Sauce" charset="1" panose="00000500000000000000"/>
      <p:regular r:id="rId61"/>
    </p:embeddedFont>
    <p:embeddedFont>
      <p:font typeface="Open Sauce Bold" charset="1" panose="00000800000000000000"/>
      <p:regular r:id="rId62"/>
    </p:embeddedFont>
    <p:embeddedFont>
      <p:font typeface="Open Sauce Italics" charset="1" panose="00000500000000000000"/>
      <p:regular r:id="rId63"/>
    </p:embeddedFont>
    <p:embeddedFont>
      <p:font typeface="Open Sauce Bold Italics" charset="1" panose="00000800000000000000"/>
      <p:regular r:id="rId64"/>
    </p:embeddedFont>
    <p:embeddedFont>
      <p:font typeface="Open Sauce Light" charset="1" panose="00000400000000000000"/>
      <p:regular r:id="rId65"/>
    </p:embeddedFont>
    <p:embeddedFont>
      <p:font typeface="Open Sauce Light Italics" charset="1" panose="00000400000000000000"/>
      <p:regular r:id="rId66"/>
    </p:embeddedFont>
    <p:embeddedFont>
      <p:font typeface="Open Sauce Medium" charset="1" panose="00000600000000000000"/>
      <p:regular r:id="rId67"/>
    </p:embeddedFont>
    <p:embeddedFont>
      <p:font typeface="Open Sauce Medium Italics" charset="1" panose="00000600000000000000"/>
      <p:regular r:id="rId68"/>
    </p:embeddedFont>
    <p:embeddedFont>
      <p:font typeface="Open Sauce Semi-Bold" charset="1" panose="00000700000000000000"/>
      <p:regular r:id="rId69"/>
    </p:embeddedFont>
    <p:embeddedFont>
      <p:font typeface="Open Sauce Semi-Bold Italics" charset="1" panose="00000700000000000000"/>
      <p:regular r:id="rId70"/>
    </p:embeddedFont>
    <p:embeddedFont>
      <p:font typeface="Open Sauce Heavy" charset="1" panose="00000A00000000000000"/>
      <p:regular r:id="rId71"/>
    </p:embeddedFont>
    <p:embeddedFont>
      <p:font typeface="Open Sauce Heavy Italics" charset="1" panose="00000A00000000000000"/>
      <p:regular r:id="rId72"/>
    </p:embeddedFont>
    <p:embeddedFont>
      <p:font typeface="HK Grotesk" charset="1" panose="00000500000000000000"/>
      <p:regular r:id="rId73"/>
    </p:embeddedFont>
    <p:embeddedFont>
      <p:font typeface="HK Grotesk Bold" charset="1" panose="00000800000000000000"/>
      <p:regular r:id="rId74"/>
    </p:embeddedFont>
    <p:embeddedFont>
      <p:font typeface="HK Grotesk Italics" charset="1" panose="00000500000000000000"/>
      <p:regular r:id="rId75"/>
    </p:embeddedFont>
    <p:embeddedFont>
      <p:font typeface="HK Grotesk Bold Italics" charset="1" panose="00000800000000000000"/>
      <p:regular r:id="rId76"/>
    </p:embeddedFont>
    <p:embeddedFont>
      <p:font typeface="HK Grotesk Light" charset="1" panose="00000400000000000000"/>
      <p:regular r:id="rId77"/>
    </p:embeddedFont>
    <p:embeddedFont>
      <p:font typeface="HK Grotesk Light Italics" charset="1" panose="00000400000000000000"/>
      <p:regular r:id="rId78"/>
    </p:embeddedFont>
    <p:embeddedFont>
      <p:font typeface="HK Grotesk Medium" charset="1" panose="00000600000000000000"/>
      <p:regular r:id="rId79"/>
    </p:embeddedFont>
    <p:embeddedFont>
      <p:font typeface="HK Grotesk Medium Italics" charset="1" panose="00000600000000000000"/>
      <p:regular r:id="rId80"/>
    </p:embeddedFont>
    <p:embeddedFont>
      <p:font typeface="HK Grotesk Semi-Bold" charset="1" panose="00000700000000000000"/>
      <p:regular r:id="rId81"/>
    </p:embeddedFont>
    <p:embeddedFont>
      <p:font typeface="HK Grotesk Semi-Bold Italics" charset="1" panose="00000700000000000000"/>
      <p:regular r:id="rId82"/>
    </p:embeddedFont>
    <p:embeddedFont>
      <p:font typeface="Barlow" charset="1" panose="00000500000000000000"/>
      <p:regular r:id="rId83"/>
    </p:embeddedFont>
    <p:embeddedFont>
      <p:font typeface="Barlow Bold" charset="1" panose="00000800000000000000"/>
      <p:regular r:id="rId84"/>
    </p:embeddedFont>
    <p:embeddedFont>
      <p:font typeface="Barlow Italics" charset="1" panose="00000500000000000000"/>
      <p:regular r:id="rId85"/>
    </p:embeddedFont>
    <p:embeddedFont>
      <p:font typeface="Barlow Bold Italics" charset="1" panose="00000800000000000000"/>
      <p:regular r:id="rId86"/>
    </p:embeddedFont>
    <p:embeddedFont>
      <p:font typeface="Barlow Thin" charset="1" panose="00000300000000000000"/>
      <p:regular r:id="rId87"/>
    </p:embeddedFont>
    <p:embeddedFont>
      <p:font typeface="Barlow Thin Italics" charset="1" panose="00000300000000000000"/>
      <p:regular r:id="rId88"/>
    </p:embeddedFont>
    <p:embeddedFont>
      <p:font typeface="Barlow Extra-Light" charset="1" panose="00000300000000000000"/>
      <p:regular r:id="rId89"/>
    </p:embeddedFont>
    <p:embeddedFont>
      <p:font typeface="Barlow Extra-Light Italics" charset="1" panose="00000300000000000000"/>
      <p:regular r:id="rId90"/>
    </p:embeddedFont>
    <p:embeddedFont>
      <p:font typeface="Barlow Light" charset="1" panose="00000400000000000000"/>
      <p:regular r:id="rId91"/>
    </p:embeddedFont>
    <p:embeddedFont>
      <p:font typeface="Barlow Light Italics" charset="1" panose="00000400000000000000"/>
      <p:regular r:id="rId92"/>
    </p:embeddedFont>
    <p:embeddedFont>
      <p:font typeface="Barlow Medium" charset="1" panose="00000600000000000000"/>
      <p:regular r:id="rId93"/>
    </p:embeddedFont>
    <p:embeddedFont>
      <p:font typeface="Barlow Medium Italics" charset="1" panose="00000600000000000000"/>
      <p:regular r:id="rId94"/>
    </p:embeddedFont>
    <p:embeddedFont>
      <p:font typeface="Barlow Semi-Bold" charset="1" panose="00000700000000000000"/>
      <p:regular r:id="rId95"/>
    </p:embeddedFont>
    <p:embeddedFont>
      <p:font typeface="Barlow Semi-Bold Italics" charset="1" panose="00000700000000000000"/>
      <p:regular r:id="rId96"/>
    </p:embeddedFont>
    <p:embeddedFont>
      <p:font typeface="Barlow Ultra-Bold" charset="1" panose="00000900000000000000"/>
      <p:regular r:id="rId97"/>
    </p:embeddedFont>
    <p:embeddedFont>
      <p:font typeface="Barlow Ultra-Bold Italics" charset="1" panose="00000900000000000000"/>
      <p:regular r:id="rId98"/>
    </p:embeddedFont>
    <p:embeddedFont>
      <p:font typeface="Barlow Heavy" charset="1" panose="00000A00000000000000"/>
      <p:regular r:id="rId99"/>
    </p:embeddedFont>
    <p:embeddedFont>
      <p:font typeface="Barlow Heavy Italics" charset="1" panose="00000A00000000000000"/>
      <p:regular r:id="rId100"/>
    </p:embeddedFont>
    <p:embeddedFont>
      <p:font typeface="Open Sans" charset="1" panose="020B0606030504020204"/>
      <p:regular r:id="rId101"/>
    </p:embeddedFont>
    <p:embeddedFont>
      <p:font typeface="Open Sans Bold" charset="1" panose="020B0806030504020204"/>
      <p:regular r:id="rId102"/>
    </p:embeddedFont>
    <p:embeddedFont>
      <p:font typeface="Open Sans Italics" charset="1" panose="020B0606030504020204"/>
      <p:regular r:id="rId103"/>
    </p:embeddedFont>
    <p:embeddedFont>
      <p:font typeface="Open Sans Bold Italics" charset="1" panose="020B0806030504020204"/>
      <p:regular r:id="rId104"/>
    </p:embeddedFont>
    <p:embeddedFont>
      <p:font typeface="Open Sans Light" charset="1" panose="020B0306030504020204"/>
      <p:regular r:id="rId105"/>
    </p:embeddedFont>
    <p:embeddedFont>
      <p:font typeface="Open Sans Light Italics" charset="1" panose="020B0306030504020204"/>
      <p:regular r:id="rId106"/>
    </p:embeddedFont>
    <p:embeddedFont>
      <p:font typeface="Open Sans Ultra-Bold" charset="1" panose="00000000000000000000"/>
      <p:regular r:id="rId107"/>
    </p:embeddedFont>
    <p:embeddedFont>
      <p:font typeface="Open Sans Ultra-Bold Italics" charset="1" panose="00000000000000000000"/>
      <p:regular r:id="rId108"/>
    </p:embeddedFont>
    <p:embeddedFont>
      <p:font typeface="Inter" charset="1" panose="020B0502030000000004"/>
      <p:regular r:id="rId109"/>
    </p:embeddedFont>
    <p:embeddedFont>
      <p:font typeface="Inter Bold" charset="1" panose="020B0802030000000004"/>
      <p:regular r:id="rId110"/>
    </p:embeddedFont>
    <p:embeddedFont>
      <p:font typeface="Inter Italics" charset="1" panose="020B0502030000000004"/>
      <p:regular r:id="rId111"/>
    </p:embeddedFont>
    <p:embeddedFont>
      <p:font typeface="Inter Bold Italics" charset="1" panose="020B0802030000000004"/>
      <p:regular r:id="rId112"/>
    </p:embeddedFont>
    <p:embeddedFont>
      <p:font typeface="Inter Thin" charset="1" panose="020B0A02050000000004"/>
      <p:regular r:id="rId113"/>
    </p:embeddedFont>
    <p:embeddedFont>
      <p:font typeface="Inter Thin Italics" charset="1" panose="020B0A02050000000004"/>
      <p:regular r:id="rId114"/>
    </p:embeddedFont>
    <p:embeddedFont>
      <p:font typeface="Inter Extra-Light" charset="1" panose="02000503000000020004"/>
      <p:regular r:id="rId115"/>
    </p:embeddedFont>
    <p:embeddedFont>
      <p:font typeface="Inter Light" charset="1" panose="02000503000000020004"/>
      <p:regular r:id="rId116"/>
    </p:embeddedFont>
    <p:embeddedFont>
      <p:font typeface="Inter Medium" charset="1" panose="02000503000000020004"/>
      <p:regular r:id="rId117"/>
    </p:embeddedFont>
    <p:embeddedFont>
      <p:font typeface="Inter Semi-Bold" charset="1" panose="02000503000000020004"/>
      <p:regular r:id="rId118"/>
    </p:embeddedFont>
    <p:embeddedFont>
      <p:font typeface="Inter Ultra-Bold" charset="1" panose="02000503000000020004"/>
      <p:regular r:id="rId119"/>
    </p:embeddedFont>
    <p:embeddedFont>
      <p:font typeface="Inter Heavy" charset="1" panose="02000503000000020004"/>
      <p:regular r:id="rId1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02" Target="fonts/font102.fntdata" Type="http://schemas.openxmlformats.org/officeDocument/2006/relationships/font"/><Relationship Id="rId103" Target="fonts/font103.fntdata" Type="http://schemas.openxmlformats.org/officeDocument/2006/relationships/font"/><Relationship Id="rId104" Target="fonts/font104.fntdata" Type="http://schemas.openxmlformats.org/officeDocument/2006/relationships/font"/><Relationship Id="rId105" Target="fonts/font105.fntdata" Type="http://schemas.openxmlformats.org/officeDocument/2006/relationships/font"/><Relationship Id="rId106" Target="fonts/font106.fntdata" Type="http://schemas.openxmlformats.org/officeDocument/2006/relationships/font"/><Relationship Id="rId107" Target="fonts/font107.fntdata" Type="http://schemas.openxmlformats.org/officeDocument/2006/relationships/font"/><Relationship Id="rId108" Target="fonts/font108.fntdata" Type="http://schemas.openxmlformats.org/officeDocument/2006/relationships/font"/><Relationship Id="rId109" Target="fonts/font109.fntdata" Type="http://schemas.openxmlformats.org/officeDocument/2006/relationships/font"/><Relationship Id="rId11" Target="fonts/font11.fntdata" Type="http://schemas.openxmlformats.org/officeDocument/2006/relationships/font"/><Relationship Id="rId110" Target="fonts/font110.fntdata" Type="http://schemas.openxmlformats.org/officeDocument/2006/relationships/font"/><Relationship Id="rId111" Target="fonts/font111.fntdata" Type="http://schemas.openxmlformats.org/officeDocument/2006/relationships/font"/><Relationship Id="rId112" Target="fonts/font112.fntdata" Type="http://schemas.openxmlformats.org/officeDocument/2006/relationships/font"/><Relationship Id="rId113" Target="fonts/font113.fntdata" Type="http://schemas.openxmlformats.org/officeDocument/2006/relationships/font"/><Relationship Id="rId114" Target="fonts/font114.fntdata" Type="http://schemas.openxmlformats.org/officeDocument/2006/relationships/font"/><Relationship Id="rId115" Target="fonts/font115.fntdata" Type="http://schemas.openxmlformats.org/officeDocument/2006/relationships/font"/><Relationship Id="rId116" Target="fonts/font116.fntdata" Type="http://schemas.openxmlformats.org/officeDocument/2006/relationships/font"/><Relationship Id="rId117" Target="fonts/font117.fntdata" Type="http://schemas.openxmlformats.org/officeDocument/2006/relationships/font"/><Relationship Id="rId118" Target="fonts/font118.fntdata" Type="http://schemas.openxmlformats.org/officeDocument/2006/relationships/font"/><Relationship Id="rId119" Target="fonts/font119.fntdata" Type="http://schemas.openxmlformats.org/officeDocument/2006/relationships/font"/><Relationship Id="rId12" Target="fonts/font12.fntdata" Type="http://schemas.openxmlformats.org/officeDocument/2006/relationships/font"/><Relationship Id="rId120" Target="fonts/font120.fntdata" Type="http://schemas.openxmlformats.org/officeDocument/2006/relationships/font"/><Relationship Id="rId121" Target="slides/slide1.xml" Type="http://schemas.openxmlformats.org/officeDocument/2006/relationships/slide"/><Relationship Id="rId122" Target="slides/slide2.xml" Type="http://schemas.openxmlformats.org/officeDocument/2006/relationships/slide"/><Relationship Id="rId123" Target="slides/slide3.xml" Type="http://schemas.openxmlformats.org/officeDocument/2006/relationships/slide"/><Relationship Id="rId124" Target="slides/slide4.xml" Type="http://schemas.openxmlformats.org/officeDocument/2006/relationships/slide"/><Relationship Id="rId125" Target="slides/slide5.xml" Type="http://schemas.openxmlformats.org/officeDocument/2006/relationships/slide"/><Relationship Id="rId126" Target="slides/slide6.xml" Type="http://schemas.openxmlformats.org/officeDocument/2006/relationships/slide"/><Relationship Id="rId127" Target="slides/slide7.xml" Type="http://schemas.openxmlformats.org/officeDocument/2006/relationships/slide"/><Relationship Id="rId128" Target="slides/slide8.xml" Type="http://schemas.openxmlformats.org/officeDocument/2006/relationships/slide"/><Relationship Id="rId129" Target="slides/slide9.xml" Type="http://schemas.openxmlformats.org/officeDocument/2006/relationships/slide"/><Relationship Id="rId13" Target="fonts/font13.fntdata" Type="http://schemas.openxmlformats.org/officeDocument/2006/relationships/font"/><Relationship Id="rId130" Target="slides/slide10.xml" Type="http://schemas.openxmlformats.org/officeDocument/2006/relationships/slide"/><Relationship Id="rId131" Target="slides/slide11.xml" Type="http://schemas.openxmlformats.org/officeDocument/2006/relationships/slide"/><Relationship Id="rId132" Target="slides/slide12.xml" Type="http://schemas.openxmlformats.org/officeDocument/2006/relationships/slide"/><Relationship Id="rId133" Target="slides/slide13.xml" Type="http://schemas.openxmlformats.org/officeDocument/2006/relationships/slide"/><Relationship Id="rId134" Target="slides/slide14.xml" Type="http://schemas.openxmlformats.org/officeDocument/2006/relationships/slide"/><Relationship Id="rId135" Target="slides/slide15.xml" Type="http://schemas.openxmlformats.org/officeDocument/2006/relationships/slide"/><Relationship Id="rId136" Target="slides/slide16.xml" Type="http://schemas.openxmlformats.org/officeDocument/2006/relationships/slide"/><Relationship Id="rId137" Target="slides/slide17.xml" Type="http://schemas.openxmlformats.org/officeDocument/2006/relationships/slide"/><Relationship Id="rId138" Target="slides/slide18.xml" Type="http://schemas.openxmlformats.org/officeDocument/2006/relationships/slide"/><Relationship Id="rId139" Target="slides/slide19.xml" Type="http://schemas.openxmlformats.org/officeDocument/2006/relationships/slide"/><Relationship Id="rId14" Target="fonts/font14.fntdata" Type="http://schemas.openxmlformats.org/officeDocument/2006/relationships/font"/><Relationship Id="rId140" Target="slides/slide20.xml" Type="http://schemas.openxmlformats.org/officeDocument/2006/relationships/slide"/><Relationship Id="rId141" Target="slides/slide21.xml" Type="http://schemas.openxmlformats.org/officeDocument/2006/relationships/slide"/><Relationship Id="rId142" Target="slides/slide22.xml" Type="http://schemas.openxmlformats.org/officeDocument/2006/relationships/slide"/><Relationship Id="rId143" Target="slides/slide23.xml" Type="http://schemas.openxmlformats.org/officeDocument/2006/relationships/slide"/><Relationship Id="rId144" Target="slides/slide24.xml" Type="http://schemas.openxmlformats.org/officeDocument/2006/relationships/slide"/><Relationship Id="rId145" Target="slides/slide25.xml" Type="http://schemas.openxmlformats.org/officeDocument/2006/relationships/slide"/><Relationship Id="rId146" Target="slides/slide26.xml" Type="http://schemas.openxmlformats.org/officeDocument/2006/relationships/slide"/><Relationship Id="rId147" Target="slides/slide27.xml" Type="http://schemas.openxmlformats.org/officeDocument/2006/relationships/slide"/><Relationship Id="rId148" Target="slides/slide28.xml" Type="http://schemas.openxmlformats.org/officeDocument/2006/relationships/slide"/><Relationship Id="rId149" Target="slides/slide29.xml" Type="http://schemas.openxmlformats.org/officeDocument/2006/relationships/slide"/><Relationship Id="rId15" Target="fonts/font15.fntdata" Type="http://schemas.openxmlformats.org/officeDocument/2006/relationships/font"/><Relationship Id="rId150" Target="slides/slide30.xml" Type="http://schemas.openxmlformats.org/officeDocument/2006/relationships/slide"/><Relationship Id="rId151" Target="slides/slide31.xml" Type="http://schemas.openxmlformats.org/officeDocument/2006/relationships/slide"/><Relationship Id="rId152" Target="slides/slide32.xml" Type="http://schemas.openxmlformats.org/officeDocument/2006/relationships/slide"/><Relationship Id="rId153" Target="slides/slide33.xml" Type="http://schemas.openxmlformats.org/officeDocument/2006/relationships/slide"/><Relationship Id="rId154" Target="slides/slide34.xml" Type="http://schemas.openxmlformats.org/officeDocument/2006/relationships/slide"/><Relationship Id="rId155" Target="slides/slide35.xml" Type="http://schemas.openxmlformats.org/officeDocument/2006/relationships/slide"/><Relationship Id="rId156" Target="slides/slide36.xml" Type="http://schemas.openxmlformats.org/officeDocument/2006/relationships/slide"/><Relationship Id="rId157" Target="slides/slide37.xml" Type="http://schemas.openxmlformats.org/officeDocument/2006/relationships/slide"/><Relationship Id="rId158" Target="slides/slide38.xml" Type="http://schemas.openxmlformats.org/officeDocument/2006/relationships/slide"/><Relationship Id="rId159" Target="slides/slide39.xml" Type="http://schemas.openxmlformats.org/officeDocument/2006/relationships/slide"/><Relationship Id="rId16" Target="fonts/font16.fntdata" Type="http://schemas.openxmlformats.org/officeDocument/2006/relationships/font"/><Relationship Id="rId160" Target="slides/slide40.xml" Type="http://schemas.openxmlformats.org/officeDocument/2006/relationships/slide"/><Relationship Id="rId161" Target="slides/slide41.xml" Type="http://schemas.openxmlformats.org/officeDocument/2006/relationships/slide"/><Relationship Id="rId162" Target="slides/slide42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5598" y="2317173"/>
            <a:ext cx="14608879" cy="4501490"/>
            <a:chOff x="0" y="0"/>
            <a:chExt cx="19478506" cy="60019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9478506" cy="487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EDA on </a:t>
              </a:r>
            </a:p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Layoffs In Company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196806"/>
              <a:ext cx="19478506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Presented By: Janani Jennifer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186975">
            <a:off x="-882819" y="6823010"/>
            <a:ext cx="4144945" cy="4114800"/>
          </a:xfrm>
          <a:custGeom>
            <a:avLst/>
            <a:gdLst/>
            <a:ahLst/>
            <a:cxnLst/>
            <a:rect r="r" b="b" t="t" l="l"/>
            <a:pathLst>
              <a:path h="4114800" w="4144945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008145"/>
            <a:ext cx="4332565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 Bold"/>
              </a:rPr>
              <a:t>df['Funds_Raised'].mean()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50690"/>
            <a:ext cx="4332565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 Bold"/>
              </a:rPr>
              <a:t>805.9941182076236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84221" y="5682929"/>
            <a:ext cx="8560590" cy="408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Company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Location_HQ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Industry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Percentage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Date       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Source  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Funds_Raised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Stage     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Date_Added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Country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Laid_Off_Count                                                                         867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0000"/>
                </a:solidFill>
                <a:latin typeface="Canva Sans Bold"/>
              </a:rPr>
              <a:t>List_of_Employees_Laid_Off                                              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17587" y="1244696"/>
            <a:ext cx="9470413" cy="237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0"/>
              </a:lnSpc>
              <a:spcBef>
                <a:spcPct val="0"/>
              </a:spcBef>
            </a:pPr>
            <a:r>
              <a:rPr lang="en-US" sz="4535">
                <a:solidFill>
                  <a:srgbClr val="000000"/>
                </a:solidFill>
                <a:latin typeface="Canva Sans Bold"/>
              </a:rPr>
              <a:t>After replacing the null value with the mean value of that column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2115"/>
            <a:ext cx="9144000" cy="10234885"/>
            <a:chOff x="0" y="0"/>
            <a:chExt cx="2408296" cy="2695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695608"/>
            </a:xfrm>
            <a:custGeom>
              <a:avLst/>
              <a:gdLst/>
              <a:ahLst/>
              <a:cxnLst/>
              <a:rect r="r" b="b" t="t" l="l"/>
              <a:pathLst>
                <a:path h="2695608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695608"/>
                  </a:lnTo>
                  <a:lnTo>
                    <a:pt x="0" y="26956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33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384221" y="5682929"/>
            <a:ext cx="8560590" cy="408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Company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Location_HQ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Industry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Percentage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Date       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Source  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Funds_Raised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Stage     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Date_Added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Country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Laid_Off_Count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002329"/>
                </a:solidFill>
                <a:latin typeface="Canva Sans Bold"/>
              </a:rPr>
              <a:t>List_of_Employees_Laid_Off                                              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17587" y="1244696"/>
            <a:ext cx="9470413" cy="237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0"/>
              </a:lnSpc>
              <a:spcBef>
                <a:spcPct val="0"/>
              </a:spcBef>
            </a:pPr>
            <a:r>
              <a:rPr lang="en-US" sz="4535">
                <a:solidFill>
                  <a:srgbClr val="000000"/>
                </a:solidFill>
                <a:latin typeface="Canva Sans Bold"/>
              </a:rPr>
              <a:t>After replacing the null value with the mean value of that column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4032" y="2008145"/>
            <a:ext cx="4630222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 Bold"/>
              </a:rPr>
              <a:t>df['Laid_Off_Count'].mean()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1424" y="3150690"/>
            <a:ext cx="359283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 Bold"/>
              </a:rPr>
              <a:t>252.40566541956173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17587" y="0"/>
            <a:ext cx="9703679" cy="10287000"/>
            <a:chOff x="0" y="0"/>
            <a:chExt cx="25557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57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55701">
                  <a:moveTo>
                    <a:pt x="0" y="0"/>
                  </a:moveTo>
                  <a:lnTo>
                    <a:pt x="2555701" y="0"/>
                  </a:lnTo>
                  <a:lnTo>
                    <a:pt x="25557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3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570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058960" y="1244696"/>
            <a:ext cx="8970892" cy="149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5"/>
              </a:lnSpc>
            </a:pPr>
            <a:r>
              <a:rPr lang="en-US" sz="4296">
                <a:solidFill>
                  <a:srgbClr val="FFFFFF"/>
                </a:solidFill>
                <a:latin typeface="Canva Sans Bold"/>
              </a:rPr>
              <a:t>As there is only one missing value </a:t>
            </a:r>
          </a:p>
          <a:p>
            <a:pPr algn="ctr">
              <a:lnSpc>
                <a:spcPts val="6015"/>
              </a:lnSpc>
              <a:spcBef>
                <a:spcPct val="0"/>
              </a:spcBef>
            </a:pPr>
            <a:r>
              <a:rPr lang="en-US" sz="4296">
                <a:solidFill>
                  <a:srgbClr val="FFFFFF"/>
                </a:solidFill>
                <a:latin typeface="Canva Sans Bold"/>
              </a:rPr>
              <a:t>we can fill it by ‘Unknown’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638828"/>
            <a:ext cx="8800811" cy="419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Company                                                                                     0</a:t>
            </a:r>
          </a:p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Location_HQ                                                                              0</a:t>
            </a:r>
          </a:p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Industry                                                                                       0</a:t>
            </a:r>
          </a:p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Percentage                                                                                 0</a:t>
            </a:r>
          </a:p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Date                                                                                               0</a:t>
            </a:r>
          </a:p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Source                                                                                          0</a:t>
            </a:r>
          </a:p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Funds_Raised                                                                            0</a:t>
            </a:r>
          </a:p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Stage                                                                                             0</a:t>
            </a:r>
          </a:p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Date_Added                                                                               0</a:t>
            </a:r>
          </a:p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Country                                                                                        0</a:t>
            </a:r>
          </a:p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Laid_Off_Count                                                                         0</a:t>
            </a:r>
          </a:p>
          <a:p>
            <a:pPr marL="0" indent="0" lvl="0">
              <a:lnSpc>
                <a:spcPts val="2778"/>
              </a:lnSpc>
            </a:pPr>
            <a:r>
              <a:rPr lang="en-US" sz="2136">
                <a:solidFill>
                  <a:srgbClr val="FFFFFF"/>
                </a:solidFill>
                <a:latin typeface="Canva Sans Bold"/>
              </a:rPr>
              <a:t>List_of_Employees_Laid_Off                                               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8986" y="3522922"/>
            <a:ext cx="8192770" cy="837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8"/>
              </a:lnSpc>
              <a:spcBef>
                <a:spcPct val="0"/>
              </a:spcBef>
            </a:pPr>
            <a:r>
              <a:rPr lang="en-US" sz="2441">
                <a:solidFill>
                  <a:srgbClr val="FFFFFF"/>
                </a:solidFill>
                <a:latin typeface="Canva Sans Bold"/>
              </a:rPr>
              <a:t>df['List_of_Employees_Laid_Off']=df['List_of_Employees_Laid_Off'].fillna('unknown')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9625" y="3562350"/>
            <a:ext cx="6756531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Canva Sans Bold"/>
              </a:rPr>
              <a:t>End of Data Preprocessing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14058958" y="-498129"/>
            <a:ext cx="3200342" cy="5641629"/>
          </a:xfrm>
          <a:custGeom>
            <a:avLst/>
            <a:gdLst/>
            <a:ahLst/>
            <a:cxnLst/>
            <a:rect r="r" b="b" t="t" l="l"/>
            <a:pathLst>
              <a:path h="5641629" w="3200342">
                <a:moveTo>
                  <a:pt x="0" y="5641629"/>
                </a:moveTo>
                <a:lnTo>
                  <a:pt x="3200342" y="5641629"/>
                </a:lnTo>
                <a:lnTo>
                  <a:pt x="3200342" y="0"/>
                </a:lnTo>
                <a:lnTo>
                  <a:pt x="0" y="0"/>
                </a:lnTo>
                <a:lnTo>
                  <a:pt x="0" y="56416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2600" y="1933575"/>
            <a:ext cx="8385647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u="none">
                <a:solidFill>
                  <a:srgbClr val="FFFFFF"/>
                </a:solidFill>
                <a:latin typeface="Open Sauce"/>
              </a:rPr>
              <a:t>EXPLORATORY DATA 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445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0328" y="2896868"/>
            <a:ext cx="13464216" cy="7135376"/>
          </a:xfrm>
          <a:custGeom>
            <a:avLst/>
            <a:gdLst/>
            <a:ahLst/>
            <a:cxnLst/>
            <a:rect r="r" b="b" t="t" l="l"/>
            <a:pathLst>
              <a:path h="7135376" w="13464216">
                <a:moveTo>
                  <a:pt x="0" y="0"/>
                </a:moveTo>
                <a:lnTo>
                  <a:pt x="13464216" y="0"/>
                </a:lnTo>
                <a:lnTo>
                  <a:pt x="13464216" y="7135375"/>
                </a:lnTo>
                <a:lnTo>
                  <a:pt x="0" y="7135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5" t="-535" r="-56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2208" y="467891"/>
            <a:ext cx="17163584" cy="191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0"/>
              </a:lnSpc>
            </a:pPr>
            <a:r>
              <a:rPr lang="en-US" sz="5900">
                <a:solidFill>
                  <a:srgbClr val="FFFFFF"/>
                </a:solidFill>
                <a:latin typeface="Canva Sans Bold"/>
              </a:rPr>
              <a:t>Q1.</a:t>
            </a:r>
          </a:p>
          <a:p>
            <a:pPr marL="0" indent="0" lvl="0">
              <a:lnSpc>
                <a:spcPts val="7670"/>
              </a:lnSpc>
            </a:pPr>
            <a:r>
              <a:rPr lang="en-US" sz="5900">
                <a:solidFill>
                  <a:srgbClr val="FFFFFF"/>
                </a:solidFill>
                <a:latin typeface="Canva Sans Bold"/>
              </a:rPr>
              <a:t>   Industries That have raised the highest Funds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717277" cy="10287000"/>
            <a:chOff x="0" y="0"/>
            <a:chExt cx="3625350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25350" cy="3479800"/>
            </a:xfrm>
            <a:custGeom>
              <a:avLst/>
              <a:gdLst/>
              <a:ahLst/>
              <a:cxnLst/>
              <a:rect r="r" b="b" t="t" l="l"/>
              <a:pathLst>
                <a:path h="3479800" w="3625350">
                  <a:moveTo>
                    <a:pt x="0" y="0"/>
                  </a:moveTo>
                  <a:lnTo>
                    <a:pt x="3625350" y="0"/>
                  </a:lnTo>
                  <a:lnTo>
                    <a:pt x="362535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2329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728940"/>
            <a:ext cx="8487720" cy="8829121"/>
          </a:xfrm>
          <a:custGeom>
            <a:avLst/>
            <a:gdLst/>
            <a:ahLst/>
            <a:cxnLst/>
            <a:rect r="r" b="b" t="t" l="l"/>
            <a:pathLst>
              <a:path h="8829121" w="8487720">
                <a:moveTo>
                  <a:pt x="0" y="0"/>
                </a:moveTo>
                <a:lnTo>
                  <a:pt x="8487720" y="0"/>
                </a:lnTo>
                <a:lnTo>
                  <a:pt x="8487720" y="8829120"/>
                </a:lnTo>
                <a:lnTo>
                  <a:pt x="0" y="8829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03" t="0" r="-2402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93448" y="1378429"/>
            <a:ext cx="5665852" cy="471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87"/>
              </a:lnSpc>
              <a:spcBef>
                <a:spcPct val="0"/>
              </a:spcBef>
            </a:pPr>
            <a:r>
              <a:rPr lang="en-US" sz="6705">
                <a:solidFill>
                  <a:srgbClr val="FFFFFF"/>
                </a:solidFill>
                <a:latin typeface="Canva Sans Bold"/>
              </a:rPr>
              <a:t>Media Industry has raised the highest funds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8870" y="2162010"/>
            <a:ext cx="12558280" cy="7973107"/>
          </a:xfrm>
          <a:custGeom>
            <a:avLst/>
            <a:gdLst/>
            <a:ahLst/>
            <a:cxnLst/>
            <a:rect r="r" b="b" t="t" l="l"/>
            <a:pathLst>
              <a:path h="7973107" w="12558280">
                <a:moveTo>
                  <a:pt x="0" y="0"/>
                </a:moveTo>
                <a:lnTo>
                  <a:pt x="12558281" y="0"/>
                </a:lnTo>
                <a:lnTo>
                  <a:pt x="12558281" y="7973107"/>
                </a:lnTo>
                <a:lnTo>
                  <a:pt x="0" y="797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08597" y="418906"/>
            <a:ext cx="14870806" cy="228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5"/>
              </a:lnSpc>
            </a:pPr>
            <a:r>
              <a:rPr lang="en-US" sz="4650">
                <a:solidFill>
                  <a:srgbClr val="FFFFFF"/>
                </a:solidFill>
                <a:latin typeface="Canva Sans Bold"/>
              </a:rPr>
              <a:t> Q2.</a:t>
            </a:r>
          </a:p>
          <a:p>
            <a:pPr>
              <a:lnSpc>
                <a:spcPts val="6045"/>
              </a:lnSpc>
            </a:pPr>
            <a:r>
              <a:rPr lang="en-US" sz="4650">
                <a:solidFill>
                  <a:srgbClr val="FFFFFF"/>
                </a:solidFill>
                <a:latin typeface="Canva Sans Bold"/>
              </a:rPr>
              <a:t>    In which country there are most head quarters</a:t>
            </a:r>
          </a:p>
          <a:p>
            <a:pPr marL="0" indent="0" lvl="0">
              <a:lnSpc>
                <a:spcPts val="6045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43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8802" y="505019"/>
            <a:ext cx="301487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San Francisco Bay Area has the highest Head Quarters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660224" cy="10366602"/>
            <a:chOff x="0" y="0"/>
            <a:chExt cx="3606051" cy="35067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06051" cy="3506727"/>
            </a:xfrm>
            <a:custGeom>
              <a:avLst/>
              <a:gdLst/>
              <a:ahLst/>
              <a:cxnLst/>
              <a:rect r="r" b="b" t="t" l="l"/>
              <a:pathLst>
                <a:path h="3506727" w="3606051">
                  <a:moveTo>
                    <a:pt x="0" y="0"/>
                  </a:moveTo>
                  <a:lnTo>
                    <a:pt x="3606051" y="0"/>
                  </a:lnTo>
                  <a:lnTo>
                    <a:pt x="3606051" y="3506727"/>
                  </a:lnTo>
                  <a:lnTo>
                    <a:pt x="0" y="3506727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06982" y="316876"/>
            <a:ext cx="10046260" cy="9732849"/>
          </a:xfrm>
          <a:custGeom>
            <a:avLst/>
            <a:gdLst/>
            <a:ahLst/>
            <a:cxnLst/>
            <a:rect r="r" b="b" t="t" l="l"/>
            <a:pathLst>
              <a:path h="9732849" w="10046260">
                <a:moveTo>
                  <a:pt x="0" y="0"/>
                </a:moveTo>
                <a:lnTo>
                  <a:pt x="10046260" y="0"/>
                </a:lnTo>
                <a:lnTo>
                  <a:pt x="10046260" y="9732849"/>
                </a:lnTo>
                <a:lnTo>
                  <a:pt x="0" y="9732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0" t="-964" r="0" b="-96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40947" y="1019175"/>
            <a:ext cx="7111455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69"/>
              </a:lnSpc>
            </a:pPr>
            <a:r>
              <a:rPr lang="en-US" sz="5307" spc="106">
                <a:solidFill>
                  <a:srgbClr val="FFFFFF"/>
                </a:solidFill>
                <a:latin typeface="HK Grotesk Bold"/>
              </a:rPr>
              <a:t>Q3.</a:t>
            </a:r>
          </a:p>
          <a:p>
            <a:pPr marL="0" indent="0" lvl="0">
              <a:lnSpc>
                <a:spcPts val="6369"/>
              </a:lnSpc>
            </a:pPr>
            <a:r>
              <a:rPr lang="en-US" sz="5307" spc="106">
                <a:solidFill>
                  <a:srgbClr val="FFFFFF"/>
                </a:solidFill>
                <a:latin typeface="HK Grotesk Bold"/>
              </a:rPr>
              <a:t> what are the Types of stages in the dataset?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86949" y="4024044"/>
            <a:ext cx="610932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86949" y="4742613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System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86949" y="5452469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Implementation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86949" y="6166700"/>
            <a:ext cx="61093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851" r="0" b="-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6173201" cy="686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Open Sauce Heavy"/>
              </a:rPr>
              <a:t>Post -IPO is highest stage in the dataset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734425"/>
            <a:ext cx="719956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IPO stands for Initial Public Offering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4134" y="575928"/>
            <a:ext cx="9071262" cy="9135144"/>
          </a:xfrm>
          <a:custGeom>
            <a:avLst/>
            <a:gdLst/>
            <a:ahLst/>
            <a:cxnLst/>
            <a:rect r="r" b="b" t="t" l="l"/>
            <a:pathLst>
              <a:path h="9135144" w="9071262">
                <a:moveTo>
                  <a:pt x="0" y="0"/>
                </a:moveTo>
                <a:lnTo>
                  <a:pt x="9071262" y="0"/>
                </a:lnTo>
                <a:lnTo>
                  <a:pt x="9071262" y="9135144"/>
                </a:lnTo>
                <a:lnTo>
                  <a:pt x="0" y="9135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40947" y="1019175"/>
            <a:ext cx="7111455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69"/>
              </a:lnSpc>
            </a:pPr>
            <a:r>
              <a:rPr lang="en-US" sz="5307" spc="106">
                <a:solidFill>
                  <a:srgbClr val="FFFFFF"/>
                </a:solidFill>
                <a:latin typeface="HK Grotesk Bold"/>
              </a:rPr>
              <a:t>Q4.</a:t>
            </a:r>
          </a:p>
          <a:p>
            <a:pPr marL="0" indent="0" lvl="0">
              <a:lnSpc>
                <a:spcPts val="6369"/>
              </a:lnSpc>
            </a:pPr>
            <a:r>
              <a:rPr lang="en-US" sz="5307" spc="106">
                <a:solidFill>
                  <a:srgbClr val="FFFFFF"/>
                </a:solidFill>
                <a:latin typeface="HK Grotesk Bold"/>
              </a:rPr>
              <a:t> what are the company stages in the dataset?</a:t>
            </a:r>
          </a:p>
          <a:p>
            <a:pPr marL="0" indent="0" lvl="0">
              <a:lnSpc>
                <a:spcPts val="636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884" y="3504993"/>
            <a:ext cx="12735395" cy="6478762"/>
          </a:xfrm>
          <a:custGeom>
            <a:avLst/>
            <a:gdLst/>
            <a:ahLst/>
            <a:cxnLst/>
            <a:rect r="r" b="b" t="t" l="l"/>
            <a:pathLst>
              <a:path h="6478762" w="12735395">
                <a:moveTo>
                  <a:pt x="0" y="0"/>
                </a:moveTo>
                <a:lnTo>
                  <a:pt x="12735395" y="0"/>
                </a:lnTo>
                <a:lnTo>
                  <a:pt x="12735395" y="6478762"/>
                </a:lnTo>
                <a:lnTo>
                  <a:pt x="0" y="6478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109360">
            <a:off x="14932568" y="6631733"/>
            <a:ext cx="4144945" cy="4114800"/>
          </a:xfrm>
          <a:custGeom>
            <a:avLst/>
            <a:gdLst/>
            <a:ahLst/>
            <a:cxnLst/>
            <a:rect r="r" b="b" t="t" l="l"/>
            <a:pathLst>
              <a:path h="4114800" w="4144945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57784" y="1019175"/>
            <a:ext cx="7111455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69"/>
              </a:lnSpc>
            </a:pPr>
            <a:r>
              <a:rPr lang="en-US" sz="5307" spc="106">
                <a:solidFill>
                  <a:srgbClr val="FFFFFF"/>
                </a:solidFill>
                <a:latin typeface="HK Grotesk Bold"/>
              </a:rPr>
              <a:t>Q5.</a:t>
            </a:r>
          </a:p>
          <a:p>
            <a:pPr marL="0" indent="0" lvl="0">
              <a:lnSpc>
                <a:spcPts val="6369"/>
              </a:lnSpc>
            </a:pPr>
            <a:r>
              <a:rPr lang="en-US" sz="5307" spc="106">
                <a:solidFill>
                  <a:srgbClr val="FFFFFF"/>
                </a:solidFill>
                <a:latin typeface="HK Grotesk Bold"/>
              </a:rPr>
              <a:t>  which are the largest fund raised company?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99" r="0" b="-17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8264"/>
            <a:ext cx="4157877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 Bold"/>
              </a:rPr>
              <a:t>Netflix is the highest fund raised company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8553" y="0"/>
            <a:ext cx="16970685" cy="10287000"/>
          </a:xfrm>
          <a:custGeom>
            <a:avLst/>
            <a:gdLst/>
            <a:ahLst/>
            <a:cxnLst/>
            <a:rect r="r" b="b" t="t" l="l"/>
            <a:pathLst>
              <a:path h="10287000" w="16970685">
                <a:moveTo>
                  <a:pt x="0" y="0"/>
                </a:moveTo>
                <a:lnTo>
                  <a:pt x="16970686" y="0"/>
                </a:lnTo>
                <a:lnTo>
                  <a:pt x="169706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68251" y="348978"/>
            <a:ext cx="8591049" cy="358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109"/>
              </a:lnSpc>
            </a:pPr>
            <a:r>
              <a:rPr lang="en-US" sz="5925">
                <a:solidFill>
                  <a:srgbClr val="004651"/>
                </a:solidFill>
                <a:latin typeface="Canva Sans Bold"/>
              </a:rPr>
              <a:t>Q6.</a:t>
            </a:r>
          </a:p>
          <a:p>
            <a:pPr algn="r" marL="0" indent="0" lvl="0">
              <a:lnSpc>
                <a:spcPts val="7109"/>
              </a:lnSpc>
            </a:pPr>
            <a:r>
              <a:rPr lang="en-US" sz="5925">
                <a:solidFill>
                  <a:srgbClr val="004651"/>
                </a:solidFill>
                <a:latin typeface="Canva Sans Bold"/>
              </a:rPr>
              <a:t>  what are the top 10 Funds Raised company loaction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43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5414" y="295081"/>
            <a:ext cx="301487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San Francisco Bay Area has the highest  fund raised 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643" y="3677490"/>
            <a:ext cx="12313311" cy="6413967"/>
          </a:xfrm>
          <a:custGeom>
            <a:avLst/>
            <a:gdLst/>
            <a:ahLst/>
            <a:cxnLst/>
            <a:rect r="r" b="b" t="t" l="l"/>
            <a:pathLst>
              <a:path h="6413967" w="12313311">
                <a:moveTo>
                  <a:pt x="0" y="0"/>
                </a:moveTo>
                <a:lnTo>
                  <a:pt x="12313311" y="0"/>
                </a:lnTo>
                <a:lnTo>
                  <a:pt x="12313311" y="6413967"/>
                </a:lnTo>
                <a:lnTo>
                  <a:pt x="0" y="6413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68251" y="348978"/>
            <a:ext cx="8591049" cy="358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109"/>
              </a:lnSpc>
            </a:pPr>
            <a:r>
              <a:rPr lang="en-US" sz="5925">
                <a:solidFill>
                  <a:srgbClr val="FFFFFF"/>
                </a:solidFill>
                <a:latin typeface="Canva Sans Bold"/>
              </a:rPr>
              <a:t>Q7.</a:t>
            </a:r>
          </a:p>
          <a:p>
            <a:pPr algn="r" marL="0" indent="0" lvl="0">
              <a:lnSpc>
                <a:spcPts val="7109"/>
              </a:lnSpc>
            </a:pPr>
            <a:r>
              <a:rPr lang="en-US" sz="5925">
                <a:solidFill>
                  <a:srgbClr val="FFFFFF"/>
                </a:solidFill>
                <a:latin typeface="Canva Sans Bold"/>
              </a:rPr>
              <a:t>  What are the least 10 head quarters located cities?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711" y="1028700"/>
            <a:ext cx="10036891" cy="8812880"/>
          </a:xfrm>
          <a:custGeom>
            <a:avLst/>
            <a:gdLst/>
            <a:ahLst/>
            <a:cxnLst/>
            <a:rect r="r" b="b" t="t" l="l"/>
            <a:pathLst>
              <a:path h="8812880" w="10036891">
                <a:moveTo>
                  <a:pt x="0" y="0"/>
                </a:moveTo>
                <a:lnTo>
                  <a:pt x="10036891" y="0"/>
                </a:lnTo>
                <a:lnTo>
                  <a:pt x="10036891" y="8812880"/>
                </a:lnTo>
                <a:lnTo>
                  <a:pt x="0" y="881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2060062" y="1474120"/>
            <a:ext cx="4844426" cy="693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9"/>
              </a:lnSpc>
            </a:pPr>
            <a:r>
              <a:rPr lang="en-US" sz="6541">
                <a:solidFill>
                  <a:srgbClr val="000000"/>
                </a:solidFill>
                <a:latin typeface="Canva Sans Bold"/>
              </a:rPr>
              <a:t>Q8.</a:t>
            </a:r>
          </a:p>
          <a:p>
            <a:pPr marL="0" indent="0" lvl="0">
              <a:lnSpc>
                <a:spcPts val="7849"/>
              </a:lnSpc>
            </a:pPr>
            <a:r>
              <a:rPr lang="en-US" sz="6541">
                <a:solidFill>
                  <a:srgbClr val="000000"/>
                </a:solidFill>
                <a:latin typeface="Canva Sans Bold"/>
              </a:rPr>
              <a:t>  What is the percentage of top 10 head quarters?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04706"/>
            <a:ext cx="9009867" cy="5877588"/>
          </a:xfrm>
          <a:custGeom>
            <a:avLst/>
            <a:gdLst/>
            <a:ahLst/>
            <a:cxnLst/>
            <a:rect r="r" b="b" t="t" l="l"/>
            <a:pathLst>
              <a:path h="5877588" w="9009867">
                <a:moveTo>
                  <a:pt x="0" y="0"/>
                </a:moveTo>
                <a:lnTo>
                  <a:pt x="9009867" y="0"/>
                </a:lnTo>
                <a:lnTo>
                  <a:pt x="9009867" y="5877588"/>
                </a:lnTo>
                <a:lnTo>
                  <a:pt x="0" y="5877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82" r="0" b="-9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8133" y="2204706"/>
            <a:ext cx="9009867" cy="5877588"/>
          </a:xfrm>
          <a:custGeom>
            <a:avLst/>
            <a:gdLst/>
            <a:ahLst/>
            <a:cxnLst/>
            <a:rect r="r" b="b" t="t" l="l"/>
            <a:pathLst>
              <a:path h="5877588" w="9009867">
                <a:moveTo>
                  <a:pt x="0" y="0"/>
                </a:moveTo>
                <a:lnTo>
                  <a:pt x="9009867" y="0"/>
                </a:lnTo>
                <a:lnTo>
                  <a:pt x="9009867" y="5877588"/>
                </a:lnTo>
                <a:lnTo>
                  <a:pt x="0" y="5877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19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52800" y="8517189"/>
            <a:ext cx="11582400" cy="112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FFFFFF"/>
                </a:solidFill>
                <a:latin typeface="Canva Sans Bold"/>
              </a:rPr>
              <a:t>The highest percentage of the Head Quarter is San Francisco Bay Area</a:t>
            </a:r>
          </a:p>
          <a:p>
            <a:pPr algn="ctr" marL="0" indent="0" lvl="0">
              <a:lnSpc>
                <a:spcPts val="3037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FFFFFF"/>
                </a:solidFill>
                <a:latin typeface="Canva Sans Bold"/>
              </a:rPr>
              <a:t>The lowest percentage of the Head Quarter is Toronto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97026"/>
            <a:ext cx="162306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Canva Sans Bold"/>
              </a:rPr>
              <a:t>We can observe from the pie chart that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1929" y="2714625"/>
            <a:ext cx="6846174" cy="485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Canva Sans Bold"/>
              </a:rPr>
              <a:t>Q9.</a:t>
            </a:r>
          </a:p>
          <a:p>
            <a:pPr marL="0" indent="0" lvl="0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Canva Sans Bold"/>
              </a:rPr>
              <a:t>     Some of the industries present in dataset.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308102" y="0"/>
            <a:ext cx="10979898" cy="10287000"/>
          </a:xfrm>
          <a:custGeom>
            <a:avLst/>
            <a:gdLst/>
            <a:ahLst/>
            <a:cxnLst/>
            <a:rect r="r" b="b" t="t" l="l"/>
            <a:pathLst>
              <a:path h="10287000" w="10979898">
                <a:moveTo>
                  <a:pt x="0" y="0"/>
                </a:moveTo>
                <a:lnTo>
                  <a:pt x="10979898" y="0"/>
                </a:lnTo>
                <a:lnTo>
                  <a:pt x="109798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1" r="0" b="-49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45997" y="2120110"/>
            <a:ext cx="7611546" cy="659125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3794" t="0" r="-1593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772675"/>
            <a:ext cx="778468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Introduction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612" y="6673840"/>
            <a:ext cx="11070244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Fira Sans Bold"/>
              </a:rPr>
              <a:t>Layoffs happen when a company decides to let go of some of its employees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0412"/>
            <a:ext cx="7182596" cy="4883088"/>
          </a:xfrm>
          <a:custGeom>
            <a:avLst/>
            <a:gdLst/>
            <a:ahLst/>
            <a:cxnLst/>
            <a:rect r="r" b="b" t="t" l="l"/>
            <a:pathLst>
              <a:path h="4883088" w="7182596">
                <a:moveTo>
                  <a:pt x="0" y="0"/>
                </a:moveTo>
                <a:lnTo>
                  <a:pt x="7182596" y="0"/>
                </a:lnTo>
                <a:lnTo>
                  <a:pt x="7182596" y="4883088"/>
                </a:lnTo>
                <a:lnTo>
                  <a:pt x="0" y="488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48" r="0" b="-181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494231"/>
            <a:ext cx="7182596" cy="4740796"/>
          </a:xfrm>
          <a:custGeom>
            <a:avLst/>
            <a:gdLst/>
            <a:ahLst/>
            <a:cxnLst/>
            <a:rect r="r" b="b" t="t" l="l"/>
            <a:pathLst>
              <a:path h="4740796" w="7182596">
                <a:moveTo>
                  <a:pt x="0" y="0"/>
                </a:moveTo>
                <a:lnTo>
                  <a:pt x="7182596" y="0"/>
                </a:lnTo>
                <a:lnTo>
                  <a:pt x="7182596" y="4740796"/>
                </a:lnTo>
                <a:lnTo>
                  <a:pt x="0" y="4740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644" r="0" b="-15827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9709174" y="5513281"/>
            <a:ext cx="67706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709174" y="1795224"/>
            <a:ext cx="5122944" cy="188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29"/>
              </a:lnSpc>
            </a:pPr>
            <a:r>
              <a:rPr lang="en-US" sz="4694">
                <a:solidFill>
                  <a:srgbClr val="FFFFFF"/>
                </a:solidFill>
                <a:latin typeface="Open Sans Bold"/>
              </a:rPr>
              <a:t>Finance industry is the highest industry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9174" y="6911494"/>
            <a:ext cx="755012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Manufacturing is the lowest industry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E9E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1148932" cy="10287000"/>
          </a:xfrm>
          <a:prstGeom prst="rect">
            <a:avLst/>
          </a:prstGeom>
          <a:solidFill>
            <a:srgbClr val="777777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8197" y="1314076"/>
            <a:ext cx="10528955" cy="6993112"/>
          </a:xfrm>
          <a:custGeom>
            <a:avLst/>
            <a:gdLst/>
            <a:ahLst/>
            <a:cxnLst/>
            <a:rect r="r" b="b" t="t" l="l"/>
            <a:pathLst>
              <a:path h="6993112" w="10528955">
                <a:moveTo>
                  <a:pt x="0" y="0"/>
                </a:moveTo>
                <a:lnTo>
                  <a:pt x="10528955" y="0"/>
                </a:lnTo>
                <a:lnTo>
                  <a:pt x="10528955" y="6993112"/>
                </a:lnTo>
                <a:lnTo>
                  <a:pt x="0" y="6993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58870" y="2017758"/>
            <a:ext cx="6227779" cy="222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39"/>
              </a:lnSpc>
            </a:pPr>
            <a:r>
              <a:rPr lang="en-US" sz="5308" u="none">
                <a:solidFill>
                  <a:srgbClr val="FFFFFF"/>
                </a:solidFill>
                <a:latin typeface="Canva Sans Bold"/>
              </a:rPr>
              <a:t>10.</a:t>
            </a:r>
          </a:p>
          <a:p>
            <a:pPr marL="0" indent="0" lvl="0">
              <a:lnSpc>
                <a:spcPts val="5839"/>
              </a:lnSpc>
            </a:pPr>
            <a:r>
              <a:rPr lang="en-US" sz="5308" u="none">
                <a:solidFill>
                  <a:srgbClr val="FFFFFF"/>
                </a:solidFill>
                <a:latin typeface="Canva Sans Bold"/>
              </a:rPr>
              <a:t> Let us check the year wise Layoffs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605878" y="4540649"/>
          <a:ext cx="10920927" cy="5572125"/>
        </p:xfrm>
        <a:graphic>
          <a:graphicData uri="http://schemas.openxmlformats.org/drawingml/2006/table">
            <a:tbl>
              <a:tblPr/>
              <a:tblGrid>
                <a:gridCol w="3419203"/>
                <a:gridCol w="3419203"/>
                <a:gridCol w="4082520"/>
              </a:tblGrid>
              <a:tr h="11144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Laid_Off_Count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44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2020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80998.0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44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2021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15823.0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44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2022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164709.0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44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2023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850"/>
                        </a:lnSpc>
                        <a:defRPr/>
                      </a:pPr>
                      <a:r>
                        <a:rPr lang="en-US" sz="3209">
                          <a:solidFill>
                            <a:srgbClr val="FFFFFF"/>
                          </a:solidFill>
                          <a:latin typeface="Open Sauce Bold"/>
                        </a:rPr>
                        <a:t>210721.0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763609" y="763609"/>
            <a:ext cx="5337502" cy="471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6"/>
              </a:lnSpc>
              <a:spcBef>
                <a:spcPct val="0"/>
              </a:spcBef>
            </a:pPr>
            <a:r>
              <a:rPr lang="en-US" sz="6230" u="none">
                <a:solidFill>
                  <a:srgbClr val="FFFFFF"/>
                </a:solidFill>
                <a:latin typeface="Open Sauce"/>
              </a:rPr>
              <a:t>THE HIGHEST LAYOFFS WERE IN THE YEAR OF 2020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32561"/>
            <a:ext cx="6227779" cy="196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30"/>
              </a:lnSpc>
            </a:pPr>
            <a:r>
              <a:rPr lang="en-US" sz="4664">
                <a:solidFill>
                  <a:srgbClr val="FFFFFF"/>
                </a:solidFill>
                <a:latin typeface="Aileron Bold"/>
              </a:rPr>
              <a:t>Q</a:t>
            </a:r>
            <a:r>
              <a:rPr lang="en-US" sz="4664" u="none">
                <a:solidFill>
                  <a:srgbClr val="FFFFFF"/>
                </a:solidFill>
                <a:latin typeface="Aileron Bold"/>
              </a:rPr>
              <a:t>11.</a:t>
            </a:r>
          </a:p>
          <a:p>
            <a:pPr marL="0" indent="0" lvl="0">
              <a:lnSpc>
                <a:spcPts val="5130"/>
              </a:lnSpc>
            </a:pPr>
            <a:r>
              <a:rPr lang="en-US" sz="4664" u="none">
                <a:solidFill>
                  <a:srgbClr val="FFFFFF"/>
                </a:solidFill>
                <a:latin typeface="Aileron Bold"/>
              </a:rPr>
              <a:t>  Top 10 companies with maximum layoffs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7837714" y="0"/>
            <a:ext cx="10450286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7837714" y="2031898"/>
            <a:ext cx="10450286" cy="6223204"/>
          </a:xfrm>
          <a:custGeom>
            <a:avLst/>
            <a:gdLst/>
            <a:ahLst/>
            <a:cxnLst/>
            <a:rect r="r" b="b" t="t" l="l"/>
            <a:pathLst>
              <a:path h="6223204" w="10450286">
                <a:moveTo>
                  <a:pt x="0" y="0"/>
                </a:moveTo>
                <a:lnTo>
                  <a:pt x="10450286" y="0"/>
                </a:lnTo>
                <a:lnTo>
                  <a:pt x="10450286" y="6223204"/>
                </a:lnTo>
                <a:lnTo>
                  <a:pt x="0" y="6223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23" r="0" b="-11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783637"/>
            <a:ext cx="16093083" cy="102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75"/>
              </a:lnSpc>
            </a:pPr>
            <a:r>
              <a:rPr lang="en-US" sz="7250">
                <a:solidFill>
                  <a:srgbClr val="FFFFFF"/>
                </a:solidFill>
                <a:latin typeface="Open Sans Bold"/>
              </a:rPr>
              <a:t>Amazon has the highest Layoffs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55083" y="0"/>
            <a:ext cx="11432917" cy="10287000"/>
            <a:chOff x="0" y="0"/>
            <a:chExt cx="301113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113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011138">
                  <a:moveTo>
                    <a:pt x="0" y="0"/>
                  </a:moveTo>
                  <a:lnTo>
                    <a:pt x="3011138" y="0"/>
                  </a:lnTo>
                  <a:lnTo>
                    <a:pt x="30111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01113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21556" y="1981292"/>
            <a:ext cx="5122944" cy="397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95"/>
              </a:lnSpc>
            </a:pPr>
            <a:r>
              <a:rPr lang="en-US" sz="5995" spc="-155">
                <a:solidFill>
                  <a:srgbClr val="FFFFFF"/>
                </a:solidFill>
                <a:latin typeface="Libre Baskerville"/>
              </a:rPr>
              <a:t>Q</a:t>
            </a:r>
            <a:r>
              <a:rPr lang="en-US" sz="5995" spc="-155">
                <a:solidFill>
                  <a:srgbClr val="FFFFFF"/>
                </a:solidFill>
                <a:latin typeface="Libre Baskerville"/>
              </a:rPr>
              <a:t>12.</a:t>
            </a:r>
          </a:p>
          <a:p>
            <a:pPr marL="0" indent="0" lvl="0">
              <a:lnSpc>
                <a:spcPts val="6295"/>
              </a:lnSpc>
            </a:pPr>
            <a:r>
              <a:rPr lang="en-US" sz="5995" spc="-155">
                <a:solidFill>
                  <a:srgbClr val="FFFFFF"/>
                </a:solidFill>
                <a:latin typeface="Libre Baskerville"/>
              </a:rPr>
              <a:t>  Relationship B\W Funds received and Layoffs</a:t>
            </a:r>
          </a:p>
        </p:txBody>
      </p:sp>
      <p:sp>
        <p:nvSpPr>
          <p:cNvPr name="AutoShape 6" id="6"/>
          <p:cNvSpPr/>
          <p:nvPr/>
        </p:nvSpPr>
        <p:spPr>
          <a:xfrm>
            <a:off x="1221556" y="6743701"/>
            <a:ext cx="5122944" cy="0"/>
          </a:xfrm>
          <a:prstGeom prst="line">
            <a:avLst/>
          </a:prstGeom>
          <a:ln cap="flat" w="38100">
            <a:solidFill>
              <a:srgbClr val="C6C6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183430" y="483512"/>
            <a:ext cx="10776223" cy="9319976"/>
          </a:xfrm>
          <a:custGeom>
            <a:avLst/>
            <a:gdLst/>
            <a:ahLst/>
            <a:cxnLst/>
            <a:rect r="r" b="b" t="t" l="l"/>
            <a:pathLst>
              <a:path h="9319976" w="10776223">
                <a:moveTo>
                  <a:pt x="0" y="0"/>
                </a:moveTo>
                <a:lnTo>
                  <a:pt x="10776223" y="0"/>
                </a:lnTo>
                <a:lnTo>
                  <a:pt x="10776223" y="9319976"/>
                </a:lnTo>
                <a:lnTo>
                  <a:pt x="0" y="9319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30959" cy="10287000"/>
            <a:chOff x="0" y="0"/>
            <a:chExt cx="248387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38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3874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8387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5668512"/>
            <a:ext cx="7433482" cy="4269338"/>
          </a:xfrm>
          <a:custGeom>
            <a:avLst/>
            <a:gdLst/>
            <a:ahLst/>
            <a:cxnLst/>
            <a:rect r="r" b="b" t="t" l="l"/>
            <a:pathLst>
              <a:path h="4269338" w="7433482">
                <a:moveTo>
                  <a:pt x="0" y="0"/>
                </a:moveTo>
                <a:lnTo>
                  <a:pt x="7433482" y="0"/>
                </a:lnTo>
                <a:lnTo>
                  <a:pt x="7433482" y="4269338"/>
                </a:lnTo>
                <a:lnTo>
                  <a:pt x="0" y="4269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09" r="0" b="-1035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78785"/>
            <a:ext cx="7433482" cy="4269338"/>
          </a:xfrm>
          <a:custGeom>
            <a:avLst/>
            <a:gdLst/>
            <a:ahLst/>
            <a:cxnLst/>
            <a:rect r="r" b="b" t="t" l="l"/>
            <a:pathLst>
              <a:path h="4269338" w="7433482">
                <a:moveTo>
                  <a:pt x="0" y="0"/>
                </a:moveTo>
                <a:lnTo>
                  <a:pt x="7433482" y="0"/>
                </a:lnTo>
                <a:lnTo>
                  <a:pt x="7433482" y="4269338"/>
                </a:lnTo>
                <a:lnTo>
                  <a:pt x="0" y="4269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218" r="0" b="-1192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68037" y="809496"/>
            <a:ext cx="5122944" cy="344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Open Sans Bold"/>
              </a:rPr>
              <a:t>We can observe that: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68037" y="5838913"/>
            <a:ext cx="5657826" cy="2619417"/>
            <a:chOff x="0" y="0"/>
            <a:chExt cx="7543768" cy="34925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7543768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 Bold"/>
                </a:rPr>
                <a:t>As the Amazon has the highest Layoffs but its funds are not raised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776997"/>
              <a:ext cx="7490662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Open Sans Bold"/>
                </a:rPr>
                <a:t>As the Uber company has the highest Funds raised but its Layoffs are not high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868037" y="5048123"/>
            <a:ext cx="561799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8319999" cy="32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Barlow Bold"/>
              </a:rPr>
              <a:t>Q</a:t>
            </a:r>
            <a:r>
              <a:rPr lang="en-US" sz="7000">
                <a:solidFill>
                  <a:srgbClr val="FFFFFF"/>
                </a:solidFill>
                <a:latin typeface="Barlow Bold"/>
              </a:rPr>
              <a:t>13.</a:t>
            </a:r>
          </a:p>
          <a:p>
            <a:pPr marL="0" indent="0" lvl="0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Barlow Bold"/>
              </a:rPr>
              <a:t>  Industry wise Layoffs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7800102" y="-1265965"/>
            <a:ext cx="10487898" cy="1281892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7800102" y="2424465"/>
            <a:ext cx="10487898" cy="6168838"/>
          </a:xfrm>
          <a:custGeom>
            <a:avLst/>
            <a:gdLst/>
            <a:ahLst/>
            <a:cxnLst/>
            <a:rect r="r" b="b" t="t" l="l"/>
            <a:pathLst>
              <a:path h="6168838" w="10487898">
                <a:moveTo>
                  <a:pt x="0" y="0"/>
                </a:moveTo>
                <a:lnTo>
                  <a:pt x="10487898" y="0"/>
                </a:lnTo>
                <a:lnTo>
                  <a:pt x="10487898" y="6168838"/>
                </a:lnTo>
                <a:lnTo>
                  <a:pt x="0" y="616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4300" y="3674740"/>
            <a:ext cx="7948195" cy="3424009"/>
            <a:chOff x="0" y="0"/>
            <a:chExt cx="10597594" cy="456534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10597594" cy="259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75"/>
                </a:lnSpc>
                <a:spcBef>
                  <a:spcPct val="0"/>
                </a:spcBef>
              </a:pPr>
              <a:r>
                <a:rPr lang="en-US" sz="7500" u="none">
                  <a:solidFill>
                    <a:srgbClr val="FFFFFF"/>
                  </a:solidFill>
                  <a:latin typeface="Open Sans Bold"/>
                </a:rPr>
                <a:t>We can observe that: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79445"/>
              <a:ext cx="10597594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u="none">
                  <a:solidFill>
                    <a:srgbClr val="FFFFFF"/>
                  </a:solidFill>
                  <a:latin typeface="Open Sans Bold"/>
                </a:rPr>
                <a:t>Highest Layoffs are in the retail industry</a:t>
              </a:r>
            </a:p>
            <a:p>
              <a:pPr algn="l" marL="539749" indent="-269875" lvl="1">
                <a:lnSpc>
                  <a:spcPts val="29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u="none">
                  <a:solidFill>
                    <a:srgbClr val="FFFFFF"/>
                  </a:solidFill>
                  <a:latin typeface="Open Sans Bold"/>
                </a:rPr>
                <a:t>Lowest Layoffs are in the Manufacturing Industry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30300" y="0"/>
            <a:ext cx="4457700" cy="10287000"/>
            <a:chOff x="0" y="0"/>
            <a:chExt cx="1174044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40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74044">
                  <a:moveTo>
                    <a:pt x="0" y="0"/>
                  </a:moveTo>
                  <a:lnTo>
                    <a:pt x="1174044" y="0"/>
                  </a:lnTo>
                  <a:lnTo>
                    <a:pt x="11740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7404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 flipV="true">
            <a:off x="-222356" y="1621673"/>
            <a:ext cx="18813777" cy="0"/>
          </a:xfrm>
          <a:prstGeom prst="line">
            <a:avLst/>
          </a:prstGeom>
          <a:ln cap="flat" w="38100">
            <a:solidFill>
              <a:srgbClr val="0023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-5400000">
            <a:off x="-20235" y="20235"/>
            <a:ext cx="1602623" cy="1562154"/>
            <a:chOff x="0" y="0"/>
            <a:chExt cx="729955" cy="7115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729955" cy="768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8613"/>
            <a:ext cx="10616658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114384"/>
            <a:ext cx="10616658" cy="6154330"/>
          </a:xfrm>
          <a:custGeom>
            <a:avLst/>
            <a:gdLst/>
            <a:ahLst/>
            <a:cxnLst/>
            <a:rect r="r" b="b" t="t" l="l"/>
            <a:pathLst>
              <a:path h="6154330" w="10616658">
                <a:moveTo>
                  <a:pt x="0" y="0"/>
                </a:moveTo>
                <a:lnTo>
                  <a:pt x="10616658" y="0"/>
                </a:lnTo>
                <a:lnTo>
                  <a:pt x="10616658" y="6154330"/>
                </a:lnTo>
                <a:lnTo>
                  <a:pt x="0" y="6154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30127" y="2402713"/>
            <a:ext cx="4771973" cy="281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74"/>
              </a:lnSpc>
            </a:pPr>
            <a:r>
              <a:rPr lang="en-US" sz="4645" u="none">
                <a:solidFill>
                  <a:srgbClr val="FFFFFF"/>
                </a:solidFill>
                <a:latin typeface="Barlow Bold"/>
              </a:rPr>
              <a:t>Q13.</a:t>
            </a:r>
          </a:p>
          <a:p>
            <a:pPr marL="0" indent="0" lvl="0">
              <a:lnSpc>
                <a:spcPts val="5574"/>
              </a:lnSpc>
            </a:pPr>
            <a:r>
              <a:rPr lang="en-US" sz="4645" u="none">
                <a:solidFill>
                  <a:srgbClr val="FFFFFF"/>
                </a:solidFill>
                <a:latin typeface="Barlow Bold"/>
              </a:rPr>
              <a:t>  In which stage of company had the most Layoffs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655476"/>
            <a:ext cx="17259300" cy="3018051"/>
            <a:chOff x="0" y="0"/>
            <a:chExt cx="23012400" cy="40240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66742"/>
              <a:ext cx="23012400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The EDA consists of 12 columns. Here we have 12 features using this we start data analysis of LAYOFFS in company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23012400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A4E473"/>
                  </a:solidFill>
                  <a:latin typeface="Fira Sans Medium"/>
                </a:rPr>
                <a:t>EDA on Layoffs In Company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122524" y="4290361"/>
            <a:ext cx="5059561" cy="592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Company                      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Location_HQ                  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Industry                    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Percentage                   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Date                         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Source                       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Funds_Raised                 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Stage                        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Date_Added                   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Country                      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Laid_Off_Count               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List_of_Employees_Laid_Off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67814" y="3742356"/>
            <a:ext cx="625471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Fira Sans Light"/>
              </a:rPr>
              <a:t>This data set consists of information:   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4300" y="3674740"/>
            <a:ext cx="7948195" cy="3052534"/>
            <a:chOff x="0" y="0"/>
            <a:chExt cx="10597594" cy="407004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10597594" cy="259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75"/>
                </a:lnSpc>
                <a:spcBef>
                  <a:spcPct val="0"/>
                </a:spcBef>
              </a:pPr>
              <a:r>
                <a:rPr lang="en-US" sz="7500" u="none">
                  <a:solidFill>
                    <a:srgbClr val="FFFFFF"/>
                  </a:solidFill>
                  <a:latin typeface="Open Sans Bold"/>
                </a:rPr>
                <a:t>We can observe that: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79445"/>
              <a:ext cx="10597594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29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u="none">
                  <a:solidFill>
                    <a:srgbClr val="FFFFFF"/>
                  </a:solidFill>
                  <a:latin typeface="Open Sans Bold"/>
                </a:rPr>
                <a:t>Highest Layoffs are in the Post-IPO stage</a:t>
              </a:r>
            </a:p>
            <a:p>
              <a:pPr algn="l" marL="539749" indent="-269875" lvl="1">
                <a:lnSpc>
                  <a:spcPts val="29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u="none">
                  <a:solidFill>
                    <a:srgbClr val="FFFFFF"/>
                  </a:solidFill>
                  <a:latin typeface="Open Sans Bold"/>
                </a:rPr>
                <a:t>Lowest Layoffs are in the Seed Stage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30300" y="0"/>
            <a:ext cx="4457700" cy="10287000"/>
            <a:chOff x="0" y="0"/>
            <a:chExt cx="1174044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40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74044">
                  <a:moveTo>
                    <a:pt x="0" y="0"/>
                  </a:moveTo>
                  <a:lnTo>
                    <a:pt x="1174044" y="0"/>
                  </a:lnTo>
                  <a:lnTo>
                    <a:pt x="11740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7404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 flipV="true">
            <a:off x="-222356" y="1621673"/>
            <a:ext cx="18813777" cy="0"/>
          </a:xfrm>
          <a:prstGeom prst="line">
            <a:avLst/>
          </a:prstGeom>
          <a:ln cap="flat" w="38100">
            <a:solidFill>
              <a:srgbClr val="00232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-5400000">
            <a:off x="-20235" y="20235"/>
            <a:ext cx="1602623" cy="1562154"/>
            <a:chOff x="0" y="0"/>
            <a:chExt cx="729955" cy="7115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9955" cy="711522"/>
            </a:xfrm>
            <a:custGeom>
              <a:avLst/>
              <a:gdLst/>
              <a:ahLst/>
              <a:cxnLst/>
              <a:rect r="r" b="b" t="t" l="l"/>
              <a:pathLst>
                <a:path h="711522" w="729955">
                  <a:moveTo>
                    <a:pt x="0" y="0"/>
                  </a:moveTo>
                  <a:lnTo>
                    <a:pt x="729955" y="0"/>
                  </a:lnTo>
                  <a:lnTo>
                    <a:pt x="729955" y="711522"/>
                  </a:lnTo>
                  <a:lnTo>
                    <a:pt x="0" y="7115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729955" cy="768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1488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3705" y="3893588"/>
            <a:ext cx="1107586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4" indent="-205107" lvl="1">
              <a:lnSpc>
                <a:spcPts val="2280"/>
              </a:lnSpc>
              <a:buFont typeface="Arial"/>
              <a:buChar char="•"/>
            </a:pPr>
            <a:r>
              <a:rPr lang="en-US" sz="1900" u="none">
                <a:solidFill>
                  <a:srgbClr val="FFFFFF"/>
                </a:solidFill>
                <a:latin typeface="Canva Sans Bold"/>
              </a:rPr>
              <a:t>Media Industry has raised the highest funds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65516"/>
            <a:ext cx="9156595" cy="6390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4"/>
              </a:lnSpc>
            </a:pPr>
          </a:p>
          <a:p>
            <a:pPr>
              <a:lnSpc>
                <a:spcPts val="3944"/>
              </a:lnSpc>
            </a:pPr>
          </a:p>
          <a:p>
            <a:pPr marL="425826" indent="-212913" lvl="1">
              <a:lnSpc>
                <a:spcPts val="3944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Open Sauce Bold"/>
              </a:rPr>
              <a:t>Post -IPO is highest stage in the dataset</a:t>
            </a:r>
          </a:p>
          <a:p>
            <a:pPr marL="425826" indent="-212913" lvl="1">
              <a:lnSpc>
                <a:spcPts val="3944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Open Sauce Bold"/>
              </a:rPr>
              <a:t>Netflix is the highest fund raised company</a:t>
            </a:r>
          </a:p>
          <a:p>
            <a:pPr marL="425826" indent="-212913" lvl="1">
              <a:lnSpc>
                <a:spcPts val="3944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Open Sauce Bold"/>
              </a:rPr>
              <a:t>San Francisco Bay Area has the highest fund raised</a:t>
            </a:r>
          </a:p>
          <a:p>
            <a:pPr marL="425826" indent="-212913" lvl="1">
              <a:lnSpc>
                <a:spcPts val="3944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Open Sauce Bold"/>
              </a:rPr>
              <a:t>The highest percentage of the Head Quarter is San Francisco Bay Area The lowest percentage of the Head Quarter is Toronto</a:t>
            </a:r>
          </a:p>
          <a:p>
            <a:pPr marL="425826" indent="-212913" lvl="1">
              <a:lnSpc>
                <a:spcPts val="3944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Open Sauce Bold"/>
              </a:rPr>
              <a:t>Finance industry is the highest industry</a:t>
            </a:r>
          </a:p>
          <a:p>
            <a:pPr marL="425826" indent="-212913" lvl="1">
              <a:lnSpc>
                <a:spcPts val="3944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Open Sauce Bold"/>
              </a:rPr>
              <a:t>Manufacturing is the lowest industry</a:t>
            </a:r>
          </a:p>
          <a:p>
            <a:pPr marL="425826" indent="-212913" lvl="1">
              <a:lnSpc>
                <a:spcPts val="3944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Open Sauce Bold"/>
              </a:rPr>
              <a:t>The highest Layoffs were in the year of 2020</a:t>
            </a:r>
          </a:p>
          <a:p>
            <a:pPr marL="425826" indent="-212913" lvl="1">
              <a:lnSpc>
                <a:spcPts val="3944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Open Sauce Bold"/>
              </a:rPr>
              <a:t>As the Amazon has the highest Layoffs but its funds are not raised</a:t>
            </a:r>
          </a:p>
          <a:p>
            <a:pPr marL="425826" indent="-212913" lvl="1">
              <a:lnSpc>
                <a:spcPts val="3944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Open Sauce Bold"/>
              </a:rPr>
              <a:t>As the Uber company has the highest Funds raised but its Layoffs are not high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6" id="6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9165" y="2818637"/>
            <a:ext cx="6406976" cy="394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</a:pPr>
            <a:r>
              <a:rPr lang="en-US" sz="14000">
                <a:solidFill>
                  <a:srgbClr val="FFFFFF"/>
                </a:solidFill>
                <a:latin typeface="Canva Sans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9144000" y="9239250"/>
            <a:ext cx="7589385" cy="0"/>
          </a:xfrm>
          <a:prstGeom prst="line">
            <a:avLst/>
          </a:prstGeom>
          <a:ln cap="rnd" w="19050">
            <a:solidFill>
              <a:srgbClr val="0023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9510269" y="1655716"/>
            <a:ext cx="7749031" cy="7664497"/>
          </a:xfrm>
          <a:custGeom>
            <a:avLst/>
            <a:gdLst/>
            <a:ahLst/>
            <a:cxnLst/>
            <a:rect r="r" b="b" t="t" l="l"/>
            <a:pathLst>
              <a:path h="7664497" w="7749031">
                <a:moveTo>
                  <a:pt x="7749031" y="0"/>
                </a:moveTo>
                <a:lnTo>
                  <a:pt x="0" y="0"/>
                </a:lnTo>
                <a:lnTo>
                  <a:pt x="0" y="7664496"/>
                </a:lnTo>
                <a:lnTo>
                  <a:pt x="7749031" y="7664496"/>
                </a:lnTo>
                <a:lnTo>
                  <a:pt x="7749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5010" y="2918143"/>
            <a:ext cx="2362978" cy="2339651"/>
            <a:chOff x="0" y="0"/>
            <a:chExt cx="622348" cy="6162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2348" cy="616204"/>
            </a:xfrm>
            <a:custGeom>
              <a:avLst/>
              <a:gdLst/>
              <a:ahLst/>
              <a:cxnLst/>
              <a:rect r="r" b="b" t="t" l="l"/>
              <a:pathLst>
                <a:path h="616204" w="622348">
                  <a:moveTo>
                    <a:pt x="167093" y="0"/>
                  </a:moveTo>
                  <a:lnTo>
                    <a:pt x="455255" y="0"/>
                  </a:lnTo>
                  <a:cubicBezTo>
                    <a:pt x="547538" y="0"/>
                    <a:pt x="622348" y="74810"/>
                    <a:pt x="622348" y="167093"/>
                  </a:cubicBezTo>
                  <a:lnTo>
                    <a:pt x="622348" y="449111"/>
                  </a:lnTo>
                  <a:cubicBezTo>
                    <a:pt x="622348" y="541394"/>
                    <a:pt x="547538" y="616204"/>
                    <a:pt x="455255" y="616204"/>
                  </a:cubicBezTo>
                  <a:lnTo>
                    <a:pt x="167093" y="616204"/>
                  </a:lnTo>
                  <a:cubicBezTo>
                    <a:pt x="74810" y="616204"/>
                    <a:pt x="0" y="541394"/>
                    <a:pt x="0" y="449111"/>
                  </a:cubicBezTo>
                  <a:lnTo>
                    <a:pt x="0" y="167093"/>
                  </a:lnTo>
                  <a:cubicBezTo>
                    <a:pt x="0" y="74810"/>
                    <a:pt x="74810" y="0"/>
                    <a:pt x="167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22348" cy="654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 Bold"/>
                </a:rPr>
                <a:t>Business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 Bold"/>
                </a:rPr>
                <a:t>Understanding</a:t>
              </a: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79754" y="2880040"/>
            <a:ext cx="2362978" cy="2339651"/>
            <a:chOff x="0" y="0"/>
            <a:chExt cx="622348" cy="6162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348" cy="616204"/>
            </a:xfrm>
            <a:custGeom>
              <a:avLst/>
              <a:gdLst/>
              <a:ahLst/>
              <a:cxnLst/>
              <a:rect r="r" b="b" t="t" l="l"/>
              <a:pathLst>
                <a:path h="616204" w="622348">
                  <a:moveTo>
                    <a:pt x="167093" y="0"/>
                  </a:moveTo>
                  <a:lnTo>
                    <a:pt x="455255" y="0"/>
                  </a:lnTo>
                  <a:cubicBezTo>
                    <a:pt x="547538" y="0"/>
                    <a:pt x="622348" y="74810"/>
                    <a:pt x="622348" y="167093"/>
                  </a:cubicBezTo>
                  <a:lnTo>
                    <a:pt x="622348" y="449111"/>
                  </a:lnTo>
                  <a:cubicBezTo>
                    <a:pt x="622348" y="541394"/>
                    <a:pt x="547538" y="616204"/>
                    <a:pt x="455255" y="616204"/>
                  </a:cubicBezTo>
                  <a:lnTo>
                    <a:pt x="167093" y="616204"/>
                  </a:lnTo>
                  <a:cubicBezTo>
                    <a:pt x="74810" y="616204"/>
                    <a:pt x="0" y="541394"/>
                    <a:pt x="0" y="449111"/>
                  </a:cubicBezTo>
                  <a:lnTo>
                    <a:pt x="0" y="167093"/>
                  </a:lnTo>
                  <a:cubicBezTo>
                    <a:pt x="0" y="74810"/>
                    <a:pt x="74810" y="0"/>
                    <a:pt x="167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22348" cy="654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Data 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Preprocessing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05702" y="2918143"/>
            <a:ext cx="2362978" cy="2339651"/>
            <a:chOff x="0" y="0"/>
            <a:chExt cx="622348" cy="6162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2348" cy="616204"/>
            </a:xfrm>
            <a:custGeom>
              <a:avLst/>
              <a:gdLst/>
              <a:ahLst/>
              <a:cxnLst/>
              <a:rect r="r" b="b" t="t" l="l"/>
              <a:pathLst>
                <a:path h="616204" w="622348">
                  <a:moveTo>
                    <a:pt x="167093" y="0"/>
                  </a:moveTo>
                  <a:lnTo>
                    <a:pt x="455255" y="0"/>
                  </a:lnTo>
                  <a:cubicBezTo>
                    <a:pt x="547538" y="0"/>
                    <a:pt x="622348" y="74810"/>
                    <a:pt x="622348" y="167093"/>
                  </a:cubicBezTo>
                  <a:lnTo>
                    <a:pt x="622348" y="449111"/>
                  </a:lnTo>
                  <a:cubicBezTo>
                    <a:pt x="622348" y="541394"/>
                    <a:pt x="547538" y="616204"/>
                    <a:pt x="455255" y="616204"/>
                  </a:cubicBezTo>
                  <a:lnTo>
                    <a:pt x="167093" y="616204"/>
                  </a:lnTo>
                  <a:cubicBezTo>
                    <a:pt x="74810" y="616204"/>
                    <a:pt x="0" y="541394"/>
                    <a:pt x="0" y="449111"/>
                  </a:cubicBezTo>
                  <a:lnTo>
                    <a:pt x="0" y="167093"/>
                  </a:lnTo>
                  <a:cubicBezTo>
                    <a:pt x="0" y="74810"/>
                    <a:pt x="74810" y="0"/>
                    <a:pt x="167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22348" cy="654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Canva Sans Bold"/>
                </a:rPr>
                <a:t>Data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collection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759172" y="3151408"/>
            <a:ext cx="2362978" cy="2339651"/>
            <a:chOff x="0" y="0"/>
            <a:chExt cx="622348" cy="6162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2348" cy="616204"/>
            </a:xfrm>
            <a:custGeom>
              <a:avLst/>
              <a:gdLst/>
              <a:ahLst/>
              <a:cxnLst/>
              <a:rect r="r" b="b" t="t" l="l"/>
              <a:pathLst>
                <a:path h="616204" w="622348">
                  <a:moveTo>
                    <a:pt x="167093" y="0"/>
                  </a:moveTo>
                  <a:lnTo>
                    <a:pt x="455255" y="0"/>
                  </a:lnTo>
                  <a:cubicBezTo>
                    <a:pt x="547538" y="0"/>
                    <a:pt x="622348" y="74810"/>
                    <a:pt x="622348" y="167093"/>
                  </a:cubicBezTo>
                  <a:lnTo>
                    <a:pt x="622348" y="449111"/>
                  </a:lnTo>
                  <a:cubicBezTo>
                    <a:pt x="622348" y="541394"/>
                    <a:pt x="547538" y="616204"/>
                    <a:pt x="455255" y="616204"/>
                  </a:cubicBezTo>
                  <a:lnTo>
                    <a:pt x="167093" y="616204"/>
                  </a:lnTo>
                  <a:cubicBezTo>
                    <a:pt x="74810" y="616204"/>
                    <a:pt x="0" y="541394"/>
                    <a:pt x="0" y="449111"/>
                  </a:cubicBezTo>
                  <a:lnTo>
                    <a:pt x="0" y="167093"/>
                  </a:lnTo>
                  <a:cubicBezTo>
                    <a:pt x="0" y="74810"/>
                    <a:pt x="74810" y="0"/>
                    <a:pt x="167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22348" cy="663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Data Visualization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59172" y="6372277"/>
            <a:ext cx="2362978" cy="2339651"/>
            <a:chOff x="0" y="0"/>
            <a:chExt cx="622348" cy="6162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2348" cy="616204"/>
            </a:xfrm>
            <a:custGeom>
              <a:avLst/>
              <a:gdLst/>
              <a:ahLst/>
              <a:cxnLst/>
              <a:rect r="r" b="b" t="t" l="l"/>
              <a:pathLst>
                <a:path h="616204" w="622348">
                  <a:moveTo>
                    <a:pt x="167093" y="0"/>
                  </a:moveTo>
                  <a:lnTo>
                    <a:pt x="455255" y="0"/>
                  </a:lnTo>
                  <a:cubicBezTo>
                    <a:pt x="547538" y="0"/>
                    <a:pt x="622348" y="74810"/>
                    <a:pt x="622348" y="167093"/>
                  </a:cubicBezTo>
                  <a:lnTo>
                    <a:pt x="622348" y="449111"/>
                  </a:lnTo>
                  <a:cubicBezTo>
                    <a:pt x="622348" y="541394"/>
                    <a:pt x="547538" y="616204"/>
                    <a:pt x="455255" y="616204"/>
                  </a:cubicBezTo>
                  <a:lnTo>
                    <a:pt x="167093" y="616204"/>
                  </a:lnTo>
                  <a:cubicBezTo>
                    <a:pt x="74810" y="616204"/>
                    <a:pt x="0" y="541394"/>
                    <a:pt x="0" y="449111"/>
                  </a:cubicBezTo>
                  <a:lnTo>
                    <a:pt x="0" y="167093"/>
                  </a:lnTo>
                  <a:cubicBezTo>
                    <a:pt x="0" y="74810"/>
                    <a:pt x="74810" y="0"/>
                    <a:pt x="167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22348" cy="654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Descriptive analysis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50924" y="6695349"/>
            <a:ext cx="3086100" cy="846753"/>
            <a:chOff x="0" y="0"/>
            <a:chExt cx="812800" cy="2230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23013"/>
            </a:xfrm>
            <a:custGeom>
              <a:avLst/>
              <a:gdLst/>
              <a:ahLst/>
              <a:cxnLst/>
              <a:rect r="r" b="b" t="t" l="l"/>
              <a:pathLst>
                <a:path h="22301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3013"/>
                  </a:lnTo>
                  <a:lnTo>
                    <a:pt x="0" y="223013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261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2042731" y="4049866"/>
            <a:ext cx="1817315" cy="19054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4940661" y="5491059"/>
            <a:ext cx="0" cy="881218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0861243" y="5219691"/>
            <a:ext cx="32731" cy="1475658"/>
          </a:xfrm>
          <a:prstGeom prst="line">
            <a:avLst/>
          </a:prstGeom>
          <a:ln cap="flat" w="38100">
            <a:solidFill>
              <a:srgbClr val="FF914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9369969" y="6895288"/>
            <a:ext cx="308610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anva Sans Bold"/>
              </a:rPr>
              <a:t>Data cleaning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67559" y="599297"/>
            <a:ext cx="956672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Open Sauce"/>
              </a:rPr>
              <a:t>SYSTEM DESIGN</a:t>
            </a:r>
          </a:p>
        </p:txBody>
      </p:sp>
      <p:sp>
        <p:nvSpPr>
          <p:cNvPr name="AutoShape 25" id="25"/>
          <p:cNvSpPr/>
          <p:nvPr/>
        </p:nvSpPr>
        <p:spPr>
          <a:xfrm>
            <a:off x="7552454" y="4040339"/>
            <a:ext cx="1817315" cy="19054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3288187" y="4011763"/>
            <a:ext cx="1817315" cy="19054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683500" cy="10287000"/>
            <a:chOff x="0" y="0"/>
            <a:chExt cx="202363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363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23638">
                  <a:moveTo>
                    <a:pt x="0" y="0"/>
                  </a:moveTo>
                  <a:lnTo>
                    <a:pt x="2023638" y="0"/>
                  </a:lnTo>
                  <a:lnTo>
                    <a:pt x="20236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023638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534026" y="5067300"/>
            <a:ext cx="8725274" cy="272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29"/>
              </a:lnSpc>
            </a:pPr>
            <a:r>
              <a:rPr lang="en-US" sz="3878" spc="-290" u="none">
                <a:solidFill>
                  <a:srgbClr val="FFFFFF"/>
                </a:solidFill>
                <a:latin typeface="Canva Sans"/>
              </a:rPr>
              <a:t>import numpy as np</a:t>
            </a:r>
          </a:p>
          <a:p>
            <a:pPr algn="l" marL="0" indent="0" lvl="0">
              <a:lnSpc>
                <a:spcPts val="5429"/>
              </a:lnSpc>
            </a:pPr>
            <a:r>
              <a:rPr lang="en-US" sz="3878" spc="-290" u="none">
                <a:solidFill>
                  <a:srgbClr val="FFFFFF"/>
                </a:solidFill>
                <a:latin typeface="Canva Sans"/>
              </a:rPr>
              <a:t>import pandas as pd</a:t>
            </a:r>
          </a:p>
          <a:p>
            <a:pPr algn="l" marL="0" indent="0" lvl="0">
              <a:lnSpc>
                <a:spcPts val="5429"/>
              </a:lnSpc>
            </a:pPr>
            <a:r>
              <a:rPr lang="en-US" sz="3878" spc="-290" u="none">
                <a:solidFill>
                  <a:srgbClr val="FFFFFF"/>
                </a:solidFill>
                <a:latin typeface="Canva Sans"/>
              </a:rPr>
              <a:t>import seaborn as sns</a:t>
            </a:r>
          </a:p>
          <a:p>
            <a:pPr algn="l" marL="0" indent="0" lvl="0">
              <a:lnSpc>
                <a:spcPts val="5429"/>
              </a:lnSpc>
            </a:pPr>
            <a:r>
              <a:rPr lang="en-US" sz="3878" spc="-290" u="none">
                <a:solidFill>
                  <a:srgbClr val="FFFFFF"/>
                </a:solidFill>
                <a:latin typeface="Canva Sans"/>
              </a:rPr>
              <a:t>import matplotlib.pyplot as plt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84300" y="1715147"/>
            <a:ext cx="5858388" cy="1328745"/>
            <a:chOff x="0" y="0"/>
            <a:chExt cx="7811183" cy="17716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4300"/>
              <a:ext cx="7811183" cy="925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19"/>
                </a:lnSpc>
                <a:spcBef>
                  <a:spcPct val="0"/>
                </a:spcBef>
              </a:pPr>
              <a:r>
                <a:rPr lang="en-US" sz="5175" spc="-388" u="none">
                  <a:solidFill>
                    <a:srgbClr val="004651"/>
                  </a:solidFill>
                  <a:latin typeface="Open Sauce"/>
                </a:rPr>
                <a:t>IMPLEMENTATION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76360"/>
              <a:ext cx="7811183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sz="2499" spc="-187" u="none">
                  <a:solidFill>
                    <a:srgbClr val="004651"/>
                  </a:solidFill>
                  <a:latin typeface="Open Sauce"/>
                </a:rPr>
                <a:t>Required Libraries to be imported :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3060004" y="5138737"/>
            <a:ext cx="10287000" cy="0"/>
          </a:xfrm>
          <a:prstGeom prst="line">
            <a:avLst/>
          </a:prstGeom>
          <a:ln cap="rnd" w="9525">
            <a:solidFill>
              <a:srgbClr val="C6C6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0800000">
            <a:off x="10063953" y="5338762"/>
            <a:ext cx="1511297" cy="0"/>
          </a:xfrm>
          <a:prstGeom prst="line">
            <a:avLst/>
          </a:prstGeom>
          <a:ln cap="rnd" w="9525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422453" y="-13275"/>
            <a:ext cx="2865547" cy="3158418"/>
          </a:xfrm>
          <a:custGeom>
            <a:avLst/>
            <a:gdLst/>
            <a:ahLst/>
            <a:cxnLst/>
            <a:rect r="r" b="b" t="t" l="l"/>
            <a:pathLst>
              <a:path h="3158418" w="2865547">
                <a:moveTo>
                  <a:pt x="0" y="0"/>
                </a:moveTo>
                <a:lnTo>
                  <a:pt x="2865547" y="0"/>
                </a:lnTo>
                <a:lnTo>
                  <a:pt x="2865547" y="3158418"/>
                </a:lnTo>
                <a:lnTo>
                  <a:pt x="0" y="315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7508" y="1793342"/>
            <a:ext cx="5901607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90"/>
              </a:lnSpc>
            </a:pPr>
            <a:r>
              <a:rPr lang="en-US" sz="9075">
                <a:solidFill>
                  <a:srgbClr val="FFFFFF"/>
                </a:solidFill>
                <a:latin typeface="Migra Extra-Light Italics"/>
              </a:rPr>
              <a:t>D</a:t>
            </a:r>
            <a:r>
              <a:rPr lang="en-US" sz="9075">
                <a:solidFill>
                  <a:srgbClr val="FFFFFF"/>
                </a:solidFill>
                <a:latin typeface="Migra Extra-Light Italics"/>
              </a:rPr>
              <a:t>ata 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303928"/>
            <a:ext cx="590160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Loading Data: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94403" y="7330488"/>
            <a:ext cx="8001407" cy="1927812"/>
            <a:chOff x="0" y="0"/>
            <a:chExt cx="10668543" cy="25704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1066854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DM Sans Bold"/>
                </a:rPr>
                <a:t>df.shape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54857"/>
              <a:ext cx="10668543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DM Sans"/>
                </a:rPr>
                <a:t>o\p</a:t>
              </a:r>
            </a:p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DM Sans"/>
                </a:rPr>
                <a:t>(2738, 14)</a:t>
              </a:r>
            </a:p>
            <a:p>
              <a:pPr marL="0" indent="0" lvl="0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247430" y="6626469"/>
            <a:ext cx="800140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Shape Of Dataframe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2761" y="4983468"/>
            <a:ext cx="800469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Canva Sans"/>
              </a:rPr>
              <a:t>df=pd.read_csv("G:\datascience\layoffs_data.csv")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6665" y="440460"/>
            <a:ext cx="6550052" cy="9406080"/>
          </a:xfrm>
          <a:custGeom>
            <a:avLst/>
            <a:gdLst/>
            <a:ahLst/>
            <a:cxnLst/>
            <a:rect r="r" b="b" t="t" l="l"/>
            <a:pathLst>
              <a:path h="9406080" w="6550052">
                <a:moveTo>
                  <a:pt x="0" y="0"/>
                </a:moveTo>
                <a:lnTo>
                  <a:pt x="6550051" y="0"/>
                </a:lnTo>
                <a:lnTo>
                  <a:pt x="6550051" y="9406080"/>
                </a:lnTo>
                <a:lnTo>
                  <a:pt x="0" y="940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8405" y="1729408"/>
            <a:ext cx="6059285" cy="1601650"/>
            <a:chOff x="0" y="0"/>
            <a:chExt cx="8079046" cy="213553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8079046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20"/>
                </a:lnSpc>
                <a:spcBef>
                  <a:spcPct val="0"/>
                </a:spcBef>
              </a:pPr>
              <a:r>
                <a:rPr lang="en-US" sz="5600" spc="-112">
                  <a:solidFill>
                    <a:srgbClr val="FFFFFF"/>
                  </a:solidFill>
                  <a:latin typeface="Inter Bold"/>
                </a:rPr>
                <a:t>Data cleaning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97359"/>
              <a:ext cx="807904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oto Sans"/>
                </a:rPr>
                <a:t>Checking for missing values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544430" y="3392411"/>
            <a:ext cx="7714870" cy="89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291" u="none">
                <a:solidFill>
                  <a:srgbClr val="FFFFFF"/>
                </a:solidFill>
                <a:latin typeface="Noto Sans"/>
              </a:rPr>
              <a:t>#code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291" u="none">
                <a:solidFill>
                  <a:srgbClr val="FFFFFF"/>
                </a:solidFill>
                <a:latin typeface="Noto Sans"/>
              </a:rPr>
              <a:t>df.isnull().sum()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44430" y="5124450"/>
            <a:ext cx="7714870" cy="450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Company                                             0</a:t>
            </a:r>
          </a:p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Location_HQ                                      0</a:t>
            </a:r>
          </a:p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Industry                                               0</a:t>
            </a:r>
          </a:p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Percentage                                        919</a:t>
            </a:r>
          </a:p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Date                                                      0</a:t>
            </a:r>
          </a:p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Source                                                 0</a:t>
            </a:r>
          </a:p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Funds_Raised                                   272</a:t>
            </a:r>
          </a:p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Stage                                                    0</a:t>
            </a:r>
          </a:p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Date_Added                                      0</a:t>
            </a:r>
          </a:p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Country                                               0</a:t>
            </a:r>
          </a:p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Laid_Off_Count                                867</a:t>
            </a:r>
          </a:p>
          <a:p>
            <a:pPr marL="0" indent="0" lvl="0">
              <a:lnSpc>
                <a:spcPts val="2979"/>
              </a:lnSpc>
            </a:pPr>
            <a:r>
              <a:rPr lang="en-US" sz="2291">
                <a:solidFill>
                  <a:srgbClr val="FFFFFF"/>
                </a:solidFill>
                <a:latin typeface="Inter Bold"/>
              </a:rPr>
              <a:t>List_of_Employees_Laid_Off      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85395"/>
            <a:ext cx="9144000" cy="14554200"/>
            <a:chOff x="0" y="0"/>
            <a:chExt cx="3093156" cy="4923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93156" cy="4923272"/>
            </a:xfrm>
            <a:custGeom>
              <a:avLst/>
              <a:gdLst/>
              <a:ahLst/>
              <a:cxnLst/>
              <a:rect r="r" b="b" t="t" l="l"/>
              <a:pathLst>
                <a:path h="4923272" w="3093156">
                  <a:moveTo>
                    <a:pt x="0" y="0"/>
                  </a:moveTo>
                  <a:lnTo>
                    <a:pt x="3093156" y="0"/>
                  </a:lnTo>
                  <a:lnTo>
                    <a:pt x="3093156" y="4923272"/>
                  </a:lnTo>
                  <a:lnTo>
                    <a:pt x="0" y="4923272"/>
                  </a:lnTo>
                  <a:close/>
                </a:path>
              </a:pathLst>
            </a:custGeom>
            <a:solidFill>
              <a:srgbClr val="002329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8457622" y="7540350"/>
            <a:ext cx="17601622" cy="3957381"/>
          </a:xfrm>
          <a:custGeom>
            <a:avLst/>
            <a:gdLst/>
            <a:ahLst/>
            <a:cxnLst/>
            <a:rect r="r" b="b" t="t" l="l"/>
            <a:pathLst>
              <a:path h="3957381" w="17601622">
                <a:moveTo>
                  <a:pt x="0" y="0"/>
                </a:moveTo>
                <a:lnTo>
                  <a:pt x="17601622" y="0"/>
                </a:lnTo>
                <a:lnTo>
                  <a:pt x="17601622" y="3957381"/>
                </a:lnTo>
                <a:lnTo>
                  <a:pt x="0" y="3957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33" r="-13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9144000" y="-1647245"/>
            <a:ext cx="17601622" cy="3957381"/>
          </a:xfrm>
          <a:custGeom>
            <a:avLst/>
            <a:gdLst/>
            <a:ahLst/>
            <a:cxnLst/>
            <a:rect r="r" b="b" t="t" l="l"/>
            <a:pathLst>
              <a:path h="3957381" w="17601622">
                <a:moveTo>
                  <a:pt x="0" y="3957380"/>
                </a:moveTo>
                <a:lnTo>
                  <a:pt x="17601622" y="3957380"/>
                </a:lnTo>
                <a:lnTo>
                  <a:pt x="17601622" y="0"/>
                </a:lnTo>
                <a:lnTo>
                  <a:pt x="0" y="0"/>
                </a:lnTo>
                <a:lnTo>
                  <a:pt x="0" y="3957380"/>
                </a:lnTo>
                <a:close/>
              </a:path>
            </a:pathLst>
          </a:custGeom>
          <a:blipFill>
            <a:blip r:embed="rId4">
              <a:alphaModFix amt="4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33" r="-13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9419" y="6665641"/>
            <a:ext cx="7298168" cy="44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Canva Sans Bold"/>
              </a:rPr>
              <a:t>0.26528174821330025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2916" y="5846813"/>
            <a:ext cx="7298168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Canva Sans Bold"/>
              </a:rPr>
              <a:t>df['Percentage'].mean()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10067"/>
            <a:ext cx="7298168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Canva Sans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46287" y="4281750"/>
            <a:ext cx="7413013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FFFFFF"/>
                </a:solidFill>
                <a:latin typeface="Canva Sans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84221" y="5682929"/>
            <a:ext cx="8560590" cy="4084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Company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Location_HQ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Industry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Percentage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Date       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Source  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Funds_Raised                                                                            272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Stage     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Date_Added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Country                                                                                        0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Laid_Off_Count                                                                         867</a:t>
            </a:r>
          </a:p>
          <a:p>
            <a:pPr marL="0" indent="0" lvl="0">
              <a:lnSpc>
                <a:spcPts val="2702"/>
              </a:lnSpc>
            </a:pPr>
            <a:r>
              <a:rPr lang="en-US" sz="2078">
                <a:solidFill>
                  <a:srgbClr val="FFFFFF"/>
                </a:solidFill>
                <a:latin typeface="Canva Sans Bold"/>
              </a:rPr>
              <a:t>List_of_Employees_Laid_Off                                              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17587" y="1244696"/>
            <a:ext cx="9470413" cy="237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0"/>
              </a:lnSpc>
              <a:spcBef>
                <a:spcPct val="0"/>
              </a:spcBef>
            </a:pPr>
            <a:r>
              <a:rPr lang="en-US" sz="4535">
                <a:solidFill>
                  <a:srgbClr val="FFFFFF"/>
                </a:solidFill>
                <a:latin typeface="Canva Sans Bold"/>
              </a:rPr>
              <a:t>After replacing the null value with the mean value of that column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DAFwHdfS8BY</dc:identifier>
  <dcterms:modified xsi:type="dcterms:W3CDTF">2011-08-01T06:04:30Z</dcterms:modified>
  <cp:revision>1</cp:revision>
  <dc:title>EDA on Layoffs In Company</dc:title>
</cp:coreProperties>
</file>